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797675" cy="9874250"/>
  <p:embeddedFontLst>
    <p:embeddedFont>
      <p:font typeface="Century Gothic" panose="020B0502020202020204" pitchFamily="34" charset="0"/>
      <p:regular r:id="rId55"/>
      <p:bold r:id="rId56"/>
      <p:italic r:id="rId57"/>
      <p:boldItalic r:id="rId58"/>
    </p:embeddedFont>
    <p:embeddedFont>
      <p:font typeface="EB Garamond" panose="00000500000000000000" pitchFamily="2" charset="0"/>
      <p:bold r:id="rId59"/>
      <p:boldItalic r:id="rId60"/>
    </p:embeddedFont>
    <p:embeddedFont>
      <p:font typeface="Kaushan Script" panose="020B0604020202020204" charset="0"/>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jyA5AzOggHuqQGBM84KHQfk6Yl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205C03-87C4-4AEE-BB18-C523FE7B7C5F}">
  <a:tblStyle styleId="{D1205C03-87C4-4AEE-BB18-C523FE7B7C5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0CA1BF-6315-4158-B13C-9FB6C954EE1B}" styleName="Table_1">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7E7"/>
          </a:solidFill>
        </a:fill>
      </a:tcStyle>
    </a:wholeTbl>
    <a:band1H>
      <a:tcTxStyle/>
      <a:tcStyle>
        <a:tcBdr/>
        <a:fill>
          <a:solidFill>
            <a:srgbClr val="E2EFCC"/>
          </a:solidFill>
        </a:fill>
      </a:tcStyle>
    </a:band1H>
    <a:band2H>
      <a:tcTxStyle/>
      <a:tcStyle>
        <a:tcBdr/>
      </a:tcStyle>
    </a:band2H>
    <a:band1V>
      <a:tcTxStyle/>
      <a:tcStyle>
        <a:tcBdr/>
        <a:fill>
          <a:solidFill>
            <a:srgbClr val="E2EFCC"/>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53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53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51388"/>
            <a:ext cx="5438775" cy="38893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950"/>
            <a:ext cx="2946400" cy="495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1:notes"/>
          <p:cNvSpPr txBox="1">
            <a:spLocks noGrp="1"/>
          </p:cNvSpPr>
          <p:nvPr>
            <p:ph type="body" idx="1"/>
          </p:nvPr>
        </p:nvSpPr>
        <p:spPr>
          <a:xfrm>
            <a:off x="679450" y="4751388"/>
            <a:ext cx="5438775" cy="3889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notes"/>
          <p:cNvSpPr txBox="1">
            <a:spLocks noGrp="1"/>
          </p:cNvSpPr>
          <p:nvPr>
            <p:ph type="sldNum" idx="12"/>
          </p:nvPr>
        </p:nvSpPr>
        <p:spPr>
          <a:xfrm>
            <a:off x="3849688" y="9378950"/>
            <a:ext cx="29464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0: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9" name="Google Shape;339;p1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0" name="Google Shape;350;p1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2: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8" name="Google Shape;358;p1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3: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6" name="Google Shape;366;p1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4" name="Google Shape;374;p1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2" name="Google Shape;382;p1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6: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4" name="Google Shape;394;p1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7: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2" name="Google Shape;402;p1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8: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6" name="Google Shape;416;p1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9: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6" name="Google Shape;426;p1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5" name="Google Shape;265;p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0: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4" name="Google Shape;434;p2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1: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3" name="Google Shape;443;p2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2: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4" name="Google Shape;454;p2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3: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3" name="Google Shape;463;p2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4: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2" name="Google Shape;472;p2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5: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1" name="Google Shape;481;p2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2" name="Google Shape;492;p2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7: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1" name="Google Shape;501;p2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8: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9" name="Google Shape;509;p2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9: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9" name="Google Shape;519;p2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4" name="Google Shape;274;p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0: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8" name="Google Shape;528;p3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1: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7" name="Google Shape;537;p3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2: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1" name="Google Shape;571;p3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3: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06" name="Google Shape;606;p3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4: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2" name="Google Shape;632;p3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5: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0" name="Google Shape;640;p3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6: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8" name="Google Shape;648;p3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7: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9" name="Google Shape;659;p3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8: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7" name="Google Shape;667;p3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9: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3" name="Google Shape;683;p3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2" name="Google Shape;282;p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40: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0" name="Google Shape;700;p4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41: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7" name="Google Shape;717;p4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42: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4" name="Google Shape;734;p4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43: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1" name="Google Shape;761;p4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44: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1" name="Google Shape;771;p4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5: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9" name="Google Shape;779;p4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46: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0" name="Google Shape;790;p4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47: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3" name="Google Shape;813;p4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48: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1" name="Google Shape;821;p4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49: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9" name="Google Shape;849;p4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1" name="Google Shape;291;p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50: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7" name="Google Shape;857;p5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51: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5" name="Google Shape;865;p5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52: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3" name="Google Shape;873;p5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6:notes"/>
          <p:cNvSpPr txBox="1">
            <a:spLocks noGrp="1"/>
          </p:cNvSpPr>
          <p:nvPr>
            <p:ph type="sldNum" idx="12"/>
          </p:nvPr>
        </p:nvSpPr>
        <p:spPr>
          <a:xfrm>
            <a:off x="3849688" y="9378950"/>
            <a:ext cx="29464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
        <p:nvSpPr>
          <p:cNvPr id="300" name="Google Shape;300;p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1" name="Google Shape;301;p6:notes"/>
          <p:cNvSpPr txBox="1">
            <a:spLocks noGrp="1"/>
          </p:cNvSpPr>
          <p:nvPr>
            <p:ph type="body" idx="1"/>
          </p:nvPr>
        </p:nvSpPr>
        <p:spPr>
          <a:xfrm>
            <a:off x="679450" y="4751388"/>
            <a:ext cx="5438775" cy="3889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7: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9" name="Google Shape;309;p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8:notes"/>
          <p:cNvSpPr txBox="1">
            <a:spLocks noGrp="1"/>
          </p:cNvSpPr>
          <p:nvPr>
            <p:ph type="body" idx="1"/>
          </p:nvPr>
        </p:nvSpPr>
        <p:spPr>
          <a:xfrm>
            <a:off x="679450" y="4751388"/>
            <a:ext cx="5438775" cy="3889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7" name="Google Shape;317;p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txBox="1">
            <a:spLocks noGrp="1"/>
          </p:cNvSpPr>
          <p:nvPr>
            <p:ph type="sldNum" idx="12"/>
          </p:nvPr>
        </p:nvSpPr>
        <p:spPr>
          <a:xfrm>
            <a:off x="3849688" y="9378950"/>
            <a:ext cx="29464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
        <p:nvSpPr>
          <p:cNvPr id="328" name="Google Shape;328;p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9" name="Google Shape;329;p9:notes"/>
          <p:cNvSpPr txBox="1">
            <a:spLocks noGrp="1"/>
          </p:cNvSpPr>
          <p:nvPr>
            <p:ph type="body" idx="1"/>
          </p:nvPr>
        </p:nvSpPr>
        <p:spPr>
          <a:xfrm>
            <a:off x="679450" y="4751388"/>
            <a:ext cx="5438775" cy="3889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54"/>
          <p:cNvGrpSpPr/>
          <p:nvPr/>
        </p:nvGrpSpPr>
        <p:grpSpPr>
          <a:xfrm>
            <a:off x="0" y="-1588"/>
            <a:ext cx="12192000" cy="6865938"/>
            <a:chOff x="0" y="-2373"/>
            <a:chExt cx="12192000" cy="6867027"/>
          </a:xfrm>
        </p:grpSpPr>
        <p:sp>
          <p:nvSpPr>
            <p:cNvPr id="28" name="Google Shape;28;p5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4"/>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5" name="Google Shape;35;p54"/>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4"/>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4"/>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256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8" name="Google Shape;38;p54"/>
          <p:cNvSpPr txBox="1">
            <a:spLocks noGrp="1"/>
          </p:cNvSpPr>
          <p:nvPr>
            <p:ph type="dt" idx="10"/>
          </p:nvPr>
        </p:nvSpPr>
        <p:spPr>
          <a:xfrm rot="5400000">
            <a:off x="10090150" y="1792288"/>
            <a:ext cx="9906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4"/>
          <p:cNvSpPr txBox="1">
            <a:spLocks noGrp="1"/>
          </p:cNvSpPr>
          <p:nvPr>
            <p:ph type="ftr" idx="11"/>
          </p:nvPr>
        </p:nvSpPr>
        <p:spPr>
          <a:xfrm rot="5400000">
            <a:off x="8960644" y="3226594"/>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4"/>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9"/>
        <p:cNvGrpSpPr/>
        <p:nvPr/>
      </p:nvGrpSpPr>
      <p:grpSpPr>
        <a:xfrm>
          <a:off x="0" y="0"/>
          <a:ext cx="0" cy="0"/>
          <a:chOff x="0" y="0"/>
          <a:chExt cx="0" cy="0"/>
        </a:xfrm>
      </p:grpSpPr>
      <p:grpSp>
        <p:nvGrpSpPr>
          <p:cNvPr id="130" name="Google Shape;130;p63"/>
          <p:cNvGrpSpPr/>
          <p:nvPr/>
        </p:nvGrpSpPr>
        <p:grpSpPr>
          <a:xfrm>
            <a:off x="0" y="-1588"/>
            <a:ext cx="12192000" cy="6865938"/>
            <a:chOff x="0" y="-2373"/>
            <a:chExt cx="12192000" cy="6867027"/>
          </a:xfrm>
        </p:grpSpPr>
        <p:sp>
          <p:nvSpPr>
            <p:cNvPr id="131" name="Google Shape;131;p6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3"/>
            <p:cNvSpPr/>
            <p:nvPr/>
          </p:nvSpPr>
          <p:spPr>
            <a:xfrm rot="10371525">
              <a:off x="263525" y="4438569"/>
              <a:ext cx="3300413"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 name="Google Shape;138;p63"/>
            <p:cNvSpPr/>
            <p:nvPr/>
          </p:nvSpPr>
          <p:spPr>
            <a:xfrm rot="10800000">
              <a:off x="458788" y="321529"/>
              <a:ext cx="11277600" cy="4533031"/>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9" name="Google Shape;139;p63"/>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40" name="Google Shape;140;p63"/>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3"/>
          <p:cNvSpPr txBox="1">
            <a:spLocks noGrp="1"/>
          </p:cNvSpPr>
          <p:nvPr>
            <p:ph type="title"/>
          </p:nvPr>
        </p:nvSpPr>
        <p:spPr>
          <a:xfrm>
            <a:off x="1154956" y="4966674"/>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63"/>
          <p:cNvSpPr>
            <a:spLocks noGrp="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43" name="Google Shape;143;p63"/>
          <p:cNvSpPr txBox="1">
            <a:spLocks noGrp="1"/>
          </p:cNvSpPr>
          <p:nvPr>
            <p:ph type="body" idx="1"/>
          </p:nvPr>
        </p:nvSpPr>
        <p:spPr>
          <a:xfrm>
            <a:off x="1154956"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44" name="Google Shape;144;p63"/>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3"/>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7"/>
        <p:cNvGrpSpPr/>
        <p:nvPr/>
      </p:nvGrpSpPr>
      <p:grpSpPr>
        <a:xfrm>
          <a:off x="0" y="0"/>
          <a:ext cx="0" cy="0"/>
          <a:chOff x="0" y="0"/>
          <a:chExt cx="0" cy="0"/>
        </a:xfrm>
      </p:grpSpPr>
      <p:grpSp>
        <p:nvGrpSpPr>
          <p:cNvPr id="148" name="Google Shape;148;p64"/>
          <p:cNvGrpSpPr/>
          <p:nvPr/>
        </p:nvGrpSpPr>
        <p:grpSpPr>
          <a:xfrm>
            <a:off x="0" y="-1588"/>
            <a:ext cx="12192000" cy="6865938"/>
            <a:chOff x="0" y="-2373"/>
            <a:chExt cx="12192000" cy="6867027"/>
          </a:xfrm>
        </p:grpSpPr>
        <p:sp>
          <p:nvSpPr>
            <p:cNvPr id="149" name="Google Shape;149;p6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4"/>
            <p:cNvSpPr/>
            <p:nvPr/>
          </p:nvSpPr>
          <p:spPr>
            <a:xfrm rot="-589932">
              <a:off x="8491538" y="2714271"/>
              <a:ext cx="3298825"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6" name="Google Shape;156;p64"/>
            <p:cNvSpPr/>
            <p:nvPr/>
          </p:nvSpPr>
          <p:spPr>
            <a:xfrm>
              <a:off x="455613" y="2801598"/>
              <a:ext cx="11277600" cy="3602608"/>
            </a:xfrm>
            <a:custGeom>
              <a:avLst/>
              <a:gdLst/>
              <a:ahLst/>
              <a:cxnLst/>
              <a:rect l="l" t="t" r="r" b="b"/>
              <a:pathLst>
                <a:path w="10000" h="7946" extrusionOk="0">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7" name="Google Shape;157;p64"/>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58" name="Google Shape;158;p64"/>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4"/>
          <p:cNvSpPr txBox="1">
            <a:spLocks noGrp="1"/>
          </p:cNvSpPr>
          <p:nvPr>
            <p:ph type="title"/>
          </p:nvPr>
        </p:nvSpPr>
        <p:spPr>
          <a:xfrm>
            <a:off x="1154954" y="1063416"/>
            <a:ext cx="8825659" cy="13797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4"/>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1" name="Google Shape;161;p64"/>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64"/>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6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4"/>
        <p:cNvGrpSpPr/>
        <p:nvPr/>
      </p:nvGrpSpPr>
      <p:grpSpPr>
        <a:xfrm>
          <a:off x="0" y="0"/>
          <a:ext cx="0" cy="0"/>
          <a:chOff x="0" y="0"/>
          <a:chExt cx="0" cy="0"/>
        </a:xfrm>
      </p:grpSpPr>
      <p:grpSp>
        <p:nvGrpSpPr>
          <p:cNvPr id="165" name="Google Shape;165;p65"/>
          <p:cNvGrpSpPr/>
          <p:nvPr/>
        </p:nvGrpSpPr>
        <p:grpSpPr>
          <a:xfrm>
            <a:off x="0" y="-1588"/>
            <a:ext cx="12192000" cy="6865938"/>
            <a:chOff x="0" y="-2373"/>
            <a:chExt cx="12192000" cy="6867027"/>
          </a:xfrm>
        </p:grpSpPr>
        <p:sp>
          <p:nvSpPr>
            <p:cNvPr id="166" name="Google Shape;166;p6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5"/>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5"/>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5"/>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5"/>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5"/>
            <p:cNvSpPr/>
            <p:nvPr/>
          </p:nvSpPr>
          <p:spPr>
            <a:xfrm rot="-589932">
              <a:off x="8491538" y="4184529"/>
              <a:ext cx="3298825"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65"/>
            <p:cNvSpPr/>
            <p:nvPr/>
          </p:nvSpPr>
          <p:spPr>
            <a:xfrm>
              <a:off x="455613" y="4241688"/>
              <a:ext cx="11277600" cy="2337171"/>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65"/>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75" name="Google Shape;175;p65"/>
          <p:cNvSpPr txBox="1"/>
          <p:nvPr/>
        </p:nvSpPr>
        <p:spPr>
          <a:xfrm>
            <a:off x="9718675" y="2632075"/>
            <a:ext cx="803275" cy="15700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a:solidFill>
                  <a:schemeClr val="accent1"/>
                </a:solidFill>
                <a:latin typeface="Arial"/>
                <a:ea typeface="Arial"/>
                <a:cs typeface="Arial"/>
                <a:sym typeface="Arial"/>
              </a:rPr>
              <a:t>”</a:t>
            </a:r>
            <a:endParaRPr/>
          </a:p>
        </p:txBody>
      </p:sp>
      <p:sp>
        <p:nvSpPr>
          <p:cNvPr id="176" name="Google Shape;176;p65"/>
          <p:cNvSpPr txBox="1"/>
          <p:nvPr/>
        </p:nvSpPr>
        <p:spPr>
          <a:xfrm>
            <a:off x="898525" y="590550"/>
            <a:ext cx="801688" cy="15700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a:solidFill>
                  <a:schemeClr val="accent1"/>
                </a:solidFill>
                <a:latin typeface="Arial"/>
                <a:ea typeface="Arial"/>
                <a:cs typeface="Arial"/>
                <a:sym typeface="Arial"/>
              </a:rPr>
              <a:t>“</a:t>
            </a:r>
            <a:endParaRPr/>
          </a:p>
        </p:txBody>
      </p:sp>
      <p:sp>
        <p:nvSpPr>
          <p:cNvPr id="177" name="Google Shape;177;p65"/>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5"/>
          <p:cNvSpPr txBox="1">
            <a:spLocks noGrp="1"/>
          </p:cNvSpPr>
          <p:nvPr>
            <p:ph type="title"/>
          </p:nvPr>
        </p:nvSpPr>
        <p:spPr>
          <a:xfrm>
            <a:off x="1581878" y="980517"/>
            <a:ext cx="8453906" cy="269824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65"/>
          <p:cNvSpPr txBox="1">
            <a:spLocks noGrp="1"/>
          </p:cNvSpPr>
          <p:nvPr>
            <p:ph type="body" idx="1"/>
          </p:nvPr>
        </p:nvSpPr>
        <p:spPr>
          <a:xfrm>
            <a:off x="1945945" y="3678766"/>
            <a:ext cx="7725772"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0" name="Google Shape;180;p65"/>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1" name="Google Shape;181;p65"/>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65"/>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6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4"/>
        <p:cNvGrpSpPr/>
        <p:nvPr/>
      </p:nvGrpSpPr>
      <p:grpSpPr>
        <a:xfrm>
          <a:off x="0" y="0"/>
          <a:ext cx="0" cy="0"/>
          <a:chOff x="0" y="0"/>
          <a:chExt cx="0" cy="0"/>
        </a:xfrm>
      </p:grpSpPr>
      <p:grpSp>
        <p:nvGrpSpPr>
          <p:cNvPr id="185" name="Google Shape;185;p66"/>
          <p:cNvGrpSpPr/>
          <p:nvPr/>
        </p:nvGrpSpPr>
        <p:grpSpPr>
          <a:xfrm>
            <a:off x="0" y="-1588"/>
            <a:ext cx="12192000" cy="6865938"/>
            <a:chOff x="0" y="-2373"/>
            <a:chExt cx="12192000" cy="6867027"/>
          </a:xfrm>
        </p:grpSpPr>
        <p:sp>
          <p:nvSpPr>
            <p:cNvPr id="186" name="Google Shape;186;p6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6"/>
            <p:cNvSpPr/>
            <p:nvPr/>
          </p:nvSpPr>
          <p:spPr>
            <a:xfrm rot="-589932">
              <a:off x="8491538" y="4194055"/>
              <a:ext cx="3298825" cy="43980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3" name="Google Shape;193;p66"/>
            <p:cNvSpPr/>
            <p:nvPr/>
          </p:nvSpPr>
          <p:spPr>
            <a:xfrm>
              <a:off x="455613" y="4241688"/>
              <a:ext cx="11277600" cy="2337171"/>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4" name="Google Shape;194;p6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95" name="Google Shape;195;p66"/>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6"/>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66"/>
          <p:cNvSpPr txBox="1">
            <a:spLocks noGrp="1"/>
          </p:cNvSpPr>
          <p:nvPr>
            <p:ph type="body" idx="1"/>
          </p:nvPr>
        </p:nvSpPr>
        <p:spPr>
          <a:xfrm>
            <a:off x="1154954" y="5033068"/>
            <a:ext cx="882565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8" name="Google Shape;198;p66"/>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66"/>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6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01"/>
        <p:cNvGrpSpPr/>
        <p:nvPr/>
      </p:nvGrpSpPr>
      <p:grpSpPr>
        <a:xfrm>
          <a:off x="0" y="0"/>
          <a:ext cx="0" cy="0"/>
          <a:chOff x="0" y="0"/>
          <a:chExt cx="0" cy="0"/>
        </a:xfrm>
      </p:grpSpPr>
      <p:cxnSp>
        <p:nvCxnSpPr>
          <p:cNvPr id="202" name="Google Shape;202;p67"/>
          <p:cNvCxnSpPr/>
          <p:nvPr/>
        </p:nvCxnSpPr>
        <p:spPr>
          <a:xfrm>
            <a:off x="4403725" y="2570163"/>
            <a:ext cx="0" cy="3492500"/>
          </a:xfrm>
          <a:prstGeom prst="straightConnector1">
            <a:avLst/>
          </a:prstGeom>
          <a:noFill/>
          <a:ln w="12700" cap="flat" cmpd="sng">
            <a:solidFill>
              <a:schemeClr val="accent1">
                <a:alpha val="40784"/>
              </a:schemeClr>
            </a:solidFill>
            <a:prstDash val="solid"/>
            <a:round/>
            <a:headEnd type="none" w="sm" len="sm"/>
            <a:tailEnd type="none" w="sm" len="sm"/>
          </a:ln>
        </p:spPr>
      </p:cxnSp>
      <p:cxnSp>
        <p:nvCxnSpPr>
          <p:cNvPr id="203" name="Google Shape;203;p67"/>
          <p:cNvCxnSpPr/>
          <p:nvPr/>
        </p:nvCxnSpPr>
        <p:spPr>
          <a:xfrm>
            <a:off x="7772400" y="2570163"/>
            <a:ext cx="0" cy="3492500"/>
          </a:xfrm>
          <a:prstGeom prst="straightConnector1">
            <a:avLst/>
          </a:prstGeom>
          <a:noFill/>
          <a:ln w="12700" cap="flat" cmpd="sng">
            <a:solidFill>
              <a:schemeClr val="accent1">
                <a:alpha val="40784"/>
              </a:schemeClr>
            </a:solidFill>
            <a:prstDash val="solid"/>
            <a:round/>
            <a:headEnd type="none" w="sm" len="sm"/>
            <a:tailEnd type="none" w="sm" len="sm"/>
          </a:ln>
        </p:spPr>
      </p:cxnSp>
      <p:sp>
        <p:nvSpPr>
          <p:cNvPr id="204" name="Google Shape;204;p67"/>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67"/>
          <p:cNvSpPr txBox="1">
            <a:spLocks noGrp="1"/>
          </p:cNvSpPr>
          <p:nvPr>
            <p:ph type="body" idx="1"/>
          </p:nvPr>
        </p:nvSpPr>
        <p:spPr>
          <a:xfrm>
            <a:off x="1154954" y="2617299"/>
            <a:ext cx="312916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6" name="Google Shape;206;p67"/>
          <p:cNvSpPr txBox="1">
            <a:spLocks noGrp="1"/>
          </p:cNvSpPr>
          <p:nvPr>
            <p:ph type="body" idx="2"/>
          </p:nvPr>
        </p:nvSpPr>
        <p:spPr>
          <a:xfrm>
            <a:off x="1154954" y="3193561"/>
            <a:ext cx="3129168" cy="283349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7" name="Google Shape;207;p67"/>
          <p:cNvSpPr txBox="1">
            <a:spLocks noGrp="1"/>
          </p:cNvSpPr>
          <p:nvPr>
            <p:ph type="body" idx="3"/>
          </p:nvPr>
        </p:nvSpPr>
        <p:spPr>
          <a:xfrm>
            <a:off x="4512721" y="2603502"/>
            <a:ext cx="314538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8" name="Google Shape;208;p67"/>
          <p:cNvSpPr txBox="1">
            <a:spLocks noGrp="1"/>
          </p:cNvSpPr>
          <p:nvPr>
            <p:ph type="body" idx="4"/>
          </p:nvPr>
        </p:nvSpPr>
        <p:spPr>
          <a:xfrm>
            <a:off x="4512721" y="3193561"/>
            <a:ext cx="3145380" cy="2833495"/>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9" name="Google Shape;209;p67"/>
          <p:cNvSpPr txBox="1">
            <a:spLocks noGrp="1"/>
          </p:cNvSpPr>
          <p:nvPr>
            <p:ph type="body" idx="5"/>
          </p:nvPr>
        </p:nvSpPr>
        <p:spPr>
          <a:xfrm>
            <a:off x="7886700" y="2617299"/>
            <a:ext cx="3161029" cy="576261"/>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0" name="Google Shape;210;p67"/>
          <p:cNvSpPr txBox="1">
            <a:spLocks noGrp="1"/>
          </p:cNvSpPr>
          <p:nvPr>
            <p:ph type="body" idx="6"/>
          </p:nvPr>
        </p:nvSpPr>
        <p:spPr>
          <a:xfrm>
            <a:off x="7886700" y="3193561"/>
            <a:ext cx="3164719" cy="28334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1" name="Google Shape;211;p67"/>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67"/>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6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4"/>
        <p:cNvGrpSpPr/>
        <p:nvPr/>
      </p:nvGrpSpPr>
      <p:grpSpPr>
        <a:xfrm>
          <a:off x="0" y="0"/>
          <a:ext cx="0" cy="0"/>
          <a:chOff x="0" y="0"/>
          <a:chExt cx="0" cy="0"/>
        </a:xfrm>
      </p:grpSpPr>
      <p:cxnSp>
        <p:nvCxnSpPr>
          <p:cNvPr id="215" name="Google Shape;215;p68"/>
          <p:cNvCxnSpPr/>
          <p:nvPr/>
        </p:nvCxnSpPr>
        <p:spPr>
          <a:xfrm>
            <a:off x="4387850" y="2603500"/>
            <a:ext cx="0" cy="35179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6" name="Google Shape;216;p68"/>
          <p:cNvCxnSpPr/>
          <p:nvPr/>
        </p:nvCxnSpPr>
        <p:spPr>
          <a:xfrm>
            <a:off x="7802563" y="2603500"/>
            <a:ext cx="0" cy="34925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7" name="Google Shape;217;p68"/>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68"/>
          <p:cNvSpPr txBox="1">
            <a:spLocks noGrp="1"/>
          </p:cNvSpPr>
          <p:nvPr>
            <p:ph type="body" idx="1"/>
          </p:nvPr>
        </p:nvSpPr>
        <p:spPr>
          <a:xfrm>
            <a:off x="1154952" y="4532845"/>
            <a:ext cx="30504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9" name="Google Shape;219;p68"/>
          <p:cNvSpPr>
            <a:spLocks noGrp="1"/>
          </p:cNvSpPr>
          <p:nvPr>
            <p:ph type="pic" idx="2"/>
          </p:nvPr>
        </p:nvSpPr>
        <p:spPr>
          <a:xfrm>
            <a:off x="1334552"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0" name="Google Shape;220;p68"/>
          <p:cNvSpPr txBox="1">
            <a:spLocks noGrp="1"/>
          </p:cNvSpPr>
          <p:nvPr>
            <p:ph type="body" idx="3"/>
          </p:nvPr>
        </p:nvSpPr>
        <p:spPr>
          <a:xfrm>
            <a:off x="1154953" y="5109107"/>
            <a:ext cx="3050437" cy="9179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21" name="Google Shape;221;p68"/>
          <p:cNvSpPr txBox="1">
            <a:spLocks noGrp="1"/>
          </p:cNvSpPr>
          <p:nvPr>
            <p:ph type="body" idx="4"/>
          </p:nvPr>
        </p:nvSpPr>
        <p:spPr>
          <a:xfrm>
            <a:off x="4572537" y="4532846"/>
            <a:ext cx="3046766" cy="651156"/>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22" name="Google Shape;222;p68"/>
          <p:cNvSpPr>
            <a:spLocks noGrp="1"/>
          </p:cNvSpPr>
          <p:nvPr>
            <p:ph type="pic" idx="5"/>
          </p:nvPr>
        </p:nvSpPr>
        <p:spPr>
          <a:xfrm>
            <a:off x="4748463" y="2603500"/>
            <a:ext cx="2691241"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3" name="Google Shape;223;p68"/>
          <p:cNvSpPr txBox="1">
            <a:spLocks noGrp="1"/>
          </p:cNvSpPr>
          <p:nvPr>
            <p:ph type="body" idx="6"/>
          </p:nvPr>
        </p:nvSpPr>
        <p:spPr>
          <a:xfrm>
            <a:off x="4568865" y="5184002"/>
            <a:ext cx="3050438" cy="84305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24" name="Google Shape;224;p68"/>
          <p:cNvSpPr txBox="1">
            <a:spLocks noGrp="1"/>
          </p:cNvSpPr>
          <p:nvPr>
            <p:ph type="body" idx="7"/>
          </p:nvPr>
        </p:nvSpPr>
        <p:spPr>
          <a:xfrm>
            <a:off x="7983434" y="4532847"/>
            <a:ext cx="3050438" cy="651154"/>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25" name="Google Shape;225;p68"/>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6" name="Google Shape;226;p68"/>
          <p:cNvSpPr txBox="1">
            <a:spLocks noGrp="1"/>
          </p:cNvSpPr>
          <p:nvPr>
            <p:ph type="body" idx="9"/>
          </p:nvPr>
        </p:nvSpPr>
        <p:spPr>
          <a:xfrm>
            <a:off x="7983434" y="5184001"/>
            <a:ext cx="3050437" cy="84305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27" name="Google Shape;227;p68"/>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68"/>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0"/>
        <p:cNvGrpSpPr/>
        <p:nvPr/>
      </p:nvGrpSpPr>
      <p:grpSpPr>
        <a:xfrm>
          <a:off x="0" y="0"/>
          <a:ext cx="0" cy="0"/>
          <a:chOff x="0" y="0"/>
          <a:chExt cx="0" cy="0"/>
        </a:xfrm>
      </p:grpSpPr>
      <p:sp>
        <p:nvSpPr>
          <p:cNvPr id="231" name="Google Shape;231;p69"/>
          <p:cNvSpPr txBox="1">
            <a:spLocks noGrp="1"/>
          </p:cNvSpPr>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69"/>
          <p:cNvSpPr txBox="1">
            <a:spLocks noGrp="1"/>
          </p:cNvSpPr>
          <p:nvPr>
            <p:ph type="body" idx="1"/>
          </p:nvPr>
        </p:nvSpPr>
        <p:spPr>
          <a:xfrm rot="5400000">
            <a:off x="3828257" y="-69057"/>
            <a:ext cx="3416300" cy="876141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33" name="Google Shape;233;p69"/>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69"/>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6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6"/>
        <p:cNvGrpSpPr/>
        <p:nvPr/>
      </p:nvGrpSpPr>
      <p:grpSpPr>
        <a:xfrm>
          <a:off x="0" y="0"/>
          <a:ext cx="0" cy="0"/>
          <a:chOff x="0" y="0"/>
          <a:chExt cx="0" cy="0"/>
        </a:xfrm>
      </p:grpSpPr>
      <p:grpSp>
        <p:nvGrpSpPr>
          <p:cNvPr id="237" name="Google Shape;237;p70"/>
          <p:cNvGrpSpPr/>
          <p:nvPr/>
        </p:nvGrpSpPr>
        <p:grpSpPr>
          <a:xfrm>
            <a:off x="0" y="-1588"/>
            <a:ext cx="12192000" cy="6865938"/>
            <a:chOff x="0" y="-2373"/>
            <a:chExt cx="12192000" cy="6867027"/>
          </a:xfrm>
        </p:grpSpPr>
        <p:sp>
          <p:nvSpPr>
            <p:cNvPr id="238" name="Google Shape;238;p7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0"/>
            <p:cNvSpPr/>
            <p:nvPr/>
          </p:nvSpPr>
          <p:spPr>
            <a:xfrm rot="5101749">
              <a:off x="6293383" y="4577532"/>
              <a:ext cx="3300935"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 name="Google Shape;245;p70"/>
            <p:cNvSpPr/>
            <p:nvPr/>
          </p:nvSpPr>
          <p:spPr>
            <a:xfrm>
              <a:off x="414338" y="402504"/>
              <a:ext cx="6511925" cy="605409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0"/>
            <p:cNvSpPr/>
            <p:nvPr/>
          </p:nvSpPr>
          <p:spPr>
            <a:xfrm rot="5400000">
              <a:off x="4448489"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70"/>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48" name="Google Shape;248;p70"/>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0"/>
          <p:cNvSpPr txBox="1">
            <a:spLocks noGrp="1"/>
          </p:cNvSpPr>
          <p:nvPr>
            <p:ph type="title"/>
          </p:nvPr>
        </p:nvSpPr>
        <p:spPr>
          <a:xfrm rot="5400000">
            <a:off x="6909428" y="2945796"/>
            <a:ext cx="4748589" cy="141393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70"/>
          <p:cNvSpPr txBox="1">
            <a:spLocks noGrp="1"/>
          </p:cNvSpPr>
          <p:nvPr>
            <p:ph type="body" idx="1"/>
          </p:nvPr>
        </p:nvSpPr>
        <p:spPr>
          <a:xfrm rot="5400000">
            <a:off x="1904432" y="528990"/>
            <a:ext cx="4748590" cy="6247546"/>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51" name="Google Shape;251;p70"/>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70"/>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7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5"/>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5"/>
          <p:cNvSpPr txBox="1">
            <a:spLocks noGrp="1"/>
          </p:cNvSpPr>
          <p:nvPr>
            <p:ph type="body" idx="1"/>
          </p:nvPr>
        </p:nvSpPr>
        <p:spPr>
          <a:xfrm>
            <a:off x="1155700" y="2603500"/>
            <a:ext cx="8761413" cy="341630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4" name="Google Shape;44;p55"/>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5"/>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7"/>
        <p:cNvGrpSpPr/>
        <p:nvPr/>
      </p:nvGrpSpPr>
      <p:grpSpPr>
        <a:xfrm>
          <a:off x="0" y="0"/>
          <a:ext cx="0" cy="0"/>
          <a:chOff x="0" y="0"/>
          <a:chExt cx="0" cy="0"/>
        </a:xfrm>
      </p:grpSpPr>
      <p:grpSp>
        <p:nvGrpSpPr>
          <p:cNvPr id="48" name="Google Shape;48;p56"/>
          <p:cNvGrpSpPr/>
          <p:nvPr/>
        </p:nvGrpSpPr>
        <p:grpSpPr>
          <a:xfrm>
            <a:off x="0" y="-1588"/>
            <a:ext cx="12192000" cy="6865938"/>
            <a:chOff x="0" y="-2373"/>
            <a:chExt cx="12192000" cy="6867027"/>
          </a:xfrm>
        </p:grpSpPr>
        <p:sp>
          <p:nvSpPr>
            <p:cNvPr id="49" name="Google Shape;49;p5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6"/>
            <p:cNvSpPr/>
            <p:nvPr/>
          </p:nvSpPr>
          <p:spPr>
            <a:xfrm>
              <a:off x="7289800" y="402504"/>
              <a:ext cx="4478338" cy="605409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6"/>
            <p:cNvSpPr/>
            <p:nvPr/>
          </p:nvSpPr>
          <p:spPr>
            <a:xfrm rot="-5677511">
              <a:off x="4698738" y="1825165"/>
              <a:ext cx="3299348"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 name="Google Shape;57;p56"/>
            <p:cNvSpPr/>
            <p:nvPr/>
          </p:nvSpPr>
          <p:spPr>
            <a:xfrm rot="-5400000">
              <a:off x="3786502"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 name="Google Shape;58;p5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9" name="Google Shape;59;p56"/>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6"/>
          <p:cNvSpPr txBox="1">
            <a:spLocks noGrp="1"/>
          </p:cNvSpPr>
          <p:nvPr>
            <p:ph type="title"/>
          </p:nvPr>
        </p:nvSpPr>
        <p:spPr>
          <a:xfrm>
            <a:off x="1154956" y="2677645"/>
            <a:ext cx="4351023"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6"/>
          <p:cNvSpPr txBox="1">
            <a:spLocks noGrp="1"/>
          </p:cNvSpPr>
          <p:nvPr>
            <p:ph type="body" idx="1"/>
          </p:nvPr>
        </p:nvSpPr>
        <p:spPr>
          <a:xfrm>
            <a:off x="6895558" y="2677644"/>
            <a:ext cx="3755379" cy="2283823"/>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2" name="Google Shape;62;p56"/>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7"/>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57"/>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9" name="Google Shape;69;p57"/>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8"/>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5" name="Google Shape;75;p58"/>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6" name="Google Shape;76;p58"/>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7" name="Google Shape;77;p58"/>
          <p:cNvSpPr txBox="1">
            <a:spLocks noGrp="1"/>
          </p:cNvSpPr>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8" name="Google Shape;78;p58"/>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8"/>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59"/>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9"/>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6"/>
        <p:cNvGrpSpPr/>
        <p:nvPr/>
      </p:nvGrpSpPr>
      <p:grpSpPr>
        <a:xfrm>
          <a:off x="0" y="0"/>
          <a:ext cx="0" cy="0"/>
          <a:chOff x="0" y="0"/>
          <a:chExt cx="0" cy="0"/>
        </a:xfrm>
      </p:grpSpPr>
      <p:sp>
        <p:nvSpPr>
          <p:cNvPr id="87" name="Google Shape;87;p60"/>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0"/>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0"/>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6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1"/>
        <p:cNvGrpSpPr/>
        <p:nvPr/>
      </p:nvGrpSpPr>
      <p:grpSpPr>
        <a:xfrm>
          <a:off x="0" y="0"/>
          <a:ext cx="0" cy="0"/>
          <a:chOff x="0" y="0"/>
          <a:chExt cx="0" cy="0"/>
        </a:xfrm>
      </p:grpSpPr>
      <p:grpSp>
        <p:nvGrpSpPr>
          <p:cNvPr id="92" name="Google Shape;92;p61"/>
          <p:cNvGrpSpPr/>
          <p:nvPr/>
        </p:nvGrpSpPr>
        <p:grpSpPr>
          <a:xfrm>
            <a:off x="0" y="-1588"/>
            <a:ext cx="12192000" cy="6865938"/>
            <a:chOff x="0" y="-2373"/>
            <a:chExt cx="12192000" cy="6867027"/>
          </a:xfrm>
        </p:grpSpPr>
        <p:sp>
          <p:nvSpPr>
            <p:cNvPr id="93" name="Google Shape;93;p6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1"/>
            <p:cNvSpPr/>
            <p:nvPr/>
          </p:nvSpPr>
          <p:spPr>
            <a:xfrm>
              <a:off x="5713413" y="402504"/>
              <a:ext cx="6054725" cy="605409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1"/>
            <p:cNvSpPr/>
            <p:nvPr/>
          </p:nvSpPr>
          <p:spPr>
            <a:xfrm rot="-5677511">
              <a:off x="3140607" y="1825959"/>
              <a:ext cx="3299348" cy="43973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61"/>
            <p:cNvSpPr/>
            <p:nvPr/>
          </p:nvSpPr>
          <p:spPr>
            <a:xfrm rot="-5400000">
              <a:off x="2229164"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 name="Google Shape;102;p61"/>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3" name="Google Shape;103;p61"/>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1"/>
          <p:cNvSpPr txBox="1">
            <a:spLocks noGrp="1"/>
          </p:cNvSpPr>
          <p:nvPr>
            <p:ph type="title"/>
          </p:nvPr>
        </p:nvSpPr>
        <p:spPr>
          <a:xfrm>
            <a:off x="1154954" y="1295400"/>
            <a:ext cx="2793159"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61"/>
          <p:cNvSpPr txBox="1">
            <a:spLocks noGrp="1"/>
          </p:cNvSpPr>
          <p:nvPr>
            <p:ph type="body" idx="1"/>
          </p:nvPr>
        </p:nvSpPr>
        <p:spPr>
          <a:xfrm>
            <a:off x="5781146" y="1447800"/>
            <a:ext cx="5190065"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6" name="Google Shape;106;p61"/>
          <p:cNvSpPr txBox="1">
            <a:spLocks noGrp="1"/>
          </p:cNvSpPr>
          <p:nvPr>
            <p:ph type="body" idx="2"/>
          </p:nvPr>
        </p:nvSpPr>
        <p:spPr>
          <a:xfrm>
            <a:off x="1154955" y="2895600"/>
            <a:ext cx="2793158" cy="312927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7" name="Google Shape;107;p61"/>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1"/>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0"/>
        <p:cNvGrpSpPr/>
        <p:nvPr/>
      </p:nvGrpSpPr>
      <p:grpSpPr>
        <a:xfrm>
          <a:off x="0" y="0"/>
          <a:ext cx="0" cy="0"/>
          <a:chOff x="0" y="0"/>
          <a:chExt cx="0" cy="0"/>
        </a:xfrm>
      </p:grpSpPr>
      <p:grpSp>
        <p:nvGrpSpPr>
          <p:cNvPr id="111" name="Google Shape;111;p62"/>
          <p:cNvGrpSpPr/>
          <p:nvPr/>
        </p:nvGrpSpPr>
        <p:grpSpPr>
          <a:xfrm>
            <a:off x="0" y="-1588"/>
            <a:ext cx="12192000" cy="6865938"/>
            <a:chOff x="0" y="-2373"/>
            <a:chExt cx="12192000" cy="6867027"/>
          </a:xfrm>
        </p:grpSpPr>
        <p:sp>
          <p:nvSpPr>
            <p:cNvPr id="112" name="Google Shape;112;p6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2"/>
            <p:cNvSpPr/>
            <p:nvPr/>
          </p:nvSpPr>
          <p:spPr>
            <a:xfrm>
              <a:off x="6172200" y="402504"/>
              <a:ext cx="5595938" cy="605409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2"/>
            <p:cNvSpPr/>
            <p:nvPr/>
          </p:nvSpPr>
          <p:spPr>
            <a:xfrm rot="-5400000">
              <a:off x="3295170" y="2801697"/>
              <a:ext cx="6054098" cy="1255712"/>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 name="Google Shape;120;p62"/>
            <p:cNvSpPr/>
            <p:nvPr/>
          </p:nvSpPr>
          <p:spPr>
            <a:xfrm rot="-5677511">
              <a:off x="4203438" y="1825165"/>
              <a:ext cx="3299348"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 name="Google Shape;121;p62"/>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2" name="Google Shape;122;p62"/>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2"/>
          <p:cNvSpPr txBox="1">
            <a:spLocks noGrp="1"/>
          </p:cNvSpPr>
          <p:nvPr>
            <p:ph type="title"/>
          </p:nvPr>
        </p:nvSpPr>
        <p:spPr>
          <a:xfrm>
            <a:off x="1153907" y="1693332"/>
            <a:ext cx="3860260" cy="173566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62"/>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5" name="Google Shape;125;p62"/>
          <p:cNvSpPr txBox="1">
            <a:spLocks noGrp="1"/>
          </p:cNvSpPr>
          <p:nvPr>
            <p:ph type="body" idx="1"/>
          </p:nvPr>
        </p:nvSpPr>
        <p:spPr>
          <a:xfrm>
            <a:off x="1154955"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6" name="Google Shape;126;p62"/>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2"/>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spcBef>
                <a:spcPts val="0"/>
              </a:spcBef>
              <a:spcAft>
                <a:spcPts val="0"/>
              </a:spcAft>
              <a:buNone/>
              <a:defRPr sz="2800">
                <a:solidFill>
                  <a:schemeClr val="lt1"/>
                </a:solidFill>
                <a:latin typeface="Century Gothic"/>
                <a:ea typeface="Century Gothic"/>
                <a:cs typeface="Century Gothic"/>
                <a:sym typeface="Century Gothic"/>
              </a:defRPr>
            </a:lvl1pPr>
            <a:lvl2pPr marL="0" marR="0" lvl="1" indent="0" algn="ctr">
              <a:spcBef>
                <a:spcPts val="0"/>
              </a:spcBef>
              <a:spcAft>
                <a:spcPts val="0"/>
              </a:spcAft>
              <a:buNone/>
              <a:defRPr sz="2800">
                <a:solidFill>
                  <a:schemeClr val="lt1"/>
                </a:solidFill>
                <a:latin typeface="Century Gothic"/>
                <a:ea typeface="Century Gothic"/>
                <a:cs typeface="Century Gothic"/>
                <a:sym typeface="Century Gothic"/>
              </a:defRPr>
            </a:lvl2pPr>
            <a:lvl3pPr marL="0" marR="0" lvl="2" indent="0" algn="ctr">
              <a:spcBef>
                <a:spcPts val="0"/>
              </a:spcBef>
              <a:spcAft>
                <a:spcPts val="0"/>
              </a:spcAft>
              <a:buNone/>
              <a:defRPr sz="2800">
                <a:solidFill>
                  <a:schemeClr val="lt1"/>
                </a:solidFill>
                <a:latin typeface="Century Gothic"/>
                <a:ea typeface="Century Gothic"/>
                <a:cs typeface="Century Gothic"/>
                <a:sym typeface="Century Gothic"/>
              </a:defRPr>
            </a:lvl3pPr>
            <a:lvl4pPr marL="0" marR="0" lvl="3" indent="0" algn="ctr">
              <a:spcBef>
                <a:spcPts val="0"/>
              </a:spcBef>
              <a:spcAft>
                <a:spcPts val="0"/>
              </a:spcAft>
              <a:buNone/>
              <a:defRPr sz="2800">
                <a:solidFill>
                  <a:schemeClr val="lt1"/>
                </a:solidFill>
                <a:latin typeface="Century Gothic"/>
                <a:ea typeface="Century Gothic"/>
                <a:cs typeface="Century Gothic"/>
                <a:sym typeface="Century Gothic"/>
              </a:defRPr>
            </a:lvl4pPr>
            <a:lvl5pPr marL="0" marR="0" lvl="4" indent="0" algn="ctr">
              <a:spcBef>
                <a:spcPts val="0"/>
              </a:spcBef>
              <a:spcAft>
                <a:spcPts val="0"/>
              </a:spcAft>
              <a:buNone/>
              <a:defRPr sz="2800">
                <a:solidFill>
                  <a:schemeClr val="lt1"/>
                </a:solidFill>
                <a:latin typeface="Century Gothic"/>
                <a:ea typeface="Century Gothic"/>
                <a:cs typeface="Century Gothic"/>
                <a:sym typeface="Century Gothic"/>
              </a:defRPr>
            </a:lvl5pPr>
            <a:lvl6pPr marL="0" marR="0" lvl="5" indent="0" algn="ctr">
              <a:spcBef>
                <a:spcPts val="0"/>
              </a:spcBef>
              <a:spcAft>
                <a:spcPts val="0"/>
              </a:spcAft>
              <a:buNone/>
              <a:defRPr sz="2800">
                <a:solidFill>
                  <a:schemeClr val="lt1"/>
                </a:solidFill>
                <a:latin typeface="Century Gothic"/>
                <a:ea typeface="Century Gothic"/>
                <a:cs typeface="Century Gothic"/>
                <a:sym typeface="Century Gothic"/>
              </a:defRPr>
            </a:lvl6pPr>
            <a:lvl7pPr marL="0" marR="0" lvl="6" indent="0" algn="ctr">
              <a:spcBef>
                <a:spcPts val="0"/>
              </a:spcBef>
              <a:spcAft>
                <a:spcPts val="0"/>
              </a:spcAft>
              <a:buNone/>
              <a:defRPr sz="2800">
                <a:solidFill>
                  <a:schemeClr val="lt1"/>
                </a:solidFill>
                <a:latin typeface="Century Gothic"/>
                <a:ea typeface="Century Gothic"/>
                <a:cs typeface="Century Gothic"/>
                <a:sym typeface="Century Gothic"/>
              </a:defRPr>
            </a:lvl7pPr>
            <a:lvl8pPr marL="0" marR="0" lvl="7" indent="0" algn="ctr">
              <a:spcBef>
                <a:spcPts val="0"/>
              </a:spcBef>
              <a:spcAft>
                <a:spcPts val="0"/>
              </a:spcAft>
              <a:buNone/>
              <a:defRPr sz="2800">
                <a:solidFill>
                  <a:schemeClr val="lt1"/>
                </a:solidFill>
                <a:latin typeface="Century Gothic"/>
                <a:ea typeface="Century Gothic"/>
                <a:cs typeface="Century Gothic"/>
                <a:sym typeface="Century Gothic"/>
              </a:defRPr>
            </a:lvl8pPr>
            <a:lvl9pPr marL="0" marR="0" lvl="8" indent="0" algn="ctr">
              <a:spcBef>
                <a:spcPts val="0"/>
              </a:spcBef>
              <a:spcAft>
                <a:spcPts val="0"/>
              </a:spcAft>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53"/>
          <p:cNvGrpSpPr/>
          <p:nvPr/>
        </p:nvGrpSpPr>
        <p:grpSpPr>
          <a:xfrm>
            <a:off x="0" y="-1588"/>
            <a:ext cx="12192000" cy="6865938"/>
            <a:chOff x="0" y="-2373"/>
            <a:chExt cx="12192000" cy="6867027"/>
          </a:xfrm>
        </p:grpSpPr>
        <p:sp>
          <p:nvSpPr>
            <p:cNvPr id="11" name="Google Shape;11;p53"/>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5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5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5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5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5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53"/>
            <p:cNvSpPr/>
            <p:nvPr/>
          </p:nvSpPr>
          <p:spPr>
            <a:xfrm rot="-589932">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18;p53"/>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19;p53"/>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0" name="Google Shape;20;p53"/>
          <p:cNvSpPr txBox="1">
            <a:spLocks noGrp="1"/>
          </p:cNvSpPr>
          <p:nvPr>
            <p:ph type="title"/>
          </p:nvPr>
        </p:nvSpPr>
        <p:spPr>
          <a:xfrm>
            <a:off x="1155700" y="973138"/>
            <a:ext cx="8761413"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lt2"/>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lt2"/>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lt2"/>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lt2"/>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53"/>
          <p:cNvSpPr txBox="1">
            <a:spLocks noGrp="1"/>
          </p:cNvSpPr>
          <p:nvPr>
            <p:ph type="body" idx="1"/>
          </p:nvPr>
        </p:nvSpPr>
        <p:spPr>
          <a:xfrm>
            <a:off x="1155700" y="2603500"/>
            <a:ext cx="8761413" cy="3416300"/>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53"/>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53"/>
          <p:cNvSpPr txBox="1">
            <a:spLocks noGrp="1"/>
          </p:cNvSpPr>
          <p:nvPr>
            <p:ph type="ftr" idx="11"/>
          </p:nvPr>
        </p:nvSpPr>
        <p:spPr>
          <a:xfrm>
            <a:off x="528638" y="6391275"/>
            <a:ext cx="3859212" cy="304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53"/>
          <p:cNvSpPr/>
          <p:nvPr/>
        </p:nvSpPr>
        <p:spPr>
          <a:xfrm>
            <a:off x="10437813"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spcAft>
                <a:spcPts val="0"/>
              </a:spcAft>
              <a:buNone/>
              <a:defRPr sz="2800" b="0" u="none">
                <a:solidFill>
                  <a:schemeClr val="lt1"/>
                </a:solidFill>
                <a:latin typeface="Century Gothic"/>
                <a:ea typeface="Century Gothic"/>
                <a:cs typeface="Century Gothic"/>
                <a:sym typeface="Century Gothic"/>
              </a:defRPr>
            </a:lvl1pPr>
            <a:lvl2pPr marL="0" marR="0" lvl="1" indent="0" algn="ctr" rtl="0">
              <a:spcBef>
                <a:spcPts val="0"/>
              </a:spcBef>
              <a:spcAft>
                <a:spcPts val="0"/>
              </a:spcAft>
              <a:buNone/>
              <a:defRPr sz="2800" b="0" u="none">
                <a:solidFill>
                  <a:schemeClr val="lt1"/>
                </a:solidFill>
                <a:latin typeface="Century Gothic"/>
                <a:ea typeface="Century Gothic"/>
                <a:cs typeface="Century Gothic"/>
                <a:sym typeface="Century Gothic"/>
              </a:defRPr>
            </a:lvl2pPr>
            <a:lvl3pPr marL="0" marR="0" lvl="2" indent="0" algn="ctr" rtl="0">
              <a:spcBef>
                <a:spcPts val="0"/>
              </a:spcBef>
              <a:spcAft>
                <a:spcPts val="0"/>
              </a:spcAft>
              <a:buNone/>
              <a:defRPr sz="2800" b="0" u="none">
                <a:solidFill>
                  <a:schemeClr val="lt1"/>
                </a:solidFill>
                <a:latin typeface="Century Gothic"/>
                <a:ea typeface="Century Gothic"/>
                <a:cs typeface="Century Gothic"/>
                <a:sym typeface="Century Gothic"/>
              </a:defRPr>
            </a:lvl3pPr>
            <a:lvl4pPr marL="0" marR="0" lvl="3" indent="0" algn="ctr" rtl="0">
              <a:spcBef>
                <a:spcPts val="0"/>
              </a:spcBef>
              <a:spcAft>
                <a:spcPts val="0"/>
              </a:spcAft>
              <a:buNone/>
              <a:defRPr sz="2800" b="0" u="none">
                <a:solidFill>
                  <a:schemeClr val="lt1"/>
                </a:solidFill>
                <a:latin typeface="Century Gothic"/>
                <a:ea typeface="Century Gothic"/>
                <a:cs typeface="Century Gothic"/>
                <a:sym typeface="Century Gothic"/>
              </a:defRPr>
            </a:lvl4pPr>
            <a:lvl5pPr marL="0" marR="0" lvl="4" indent="0" algn="ctr" rtl="0">
              <a:spcBef>
                <a:spcPts val="0"/>
              </a:spcBef>
              <a:spcAft>
                <a:spcPts val="0"/>
              </a:spcAft>
              <a:buNone/>
              <a:defRPr sz="2800" b="0" u="none">
                <a:solidFill>
                  <a:schemeClr val="lt1"/>
                </a:solidFill>
                <a:latin typeface="Century Gothic"/>
                <a:ea typeface="Century Gothic"/>
                <a:cs typeface="Century Gothic"/>
                <a:sym typeface="Century Gothic"/>
              </a:defRPr>
            </a:lvl5pPr>
            <a:lvl6pPr marL="0" marR="0" lvl="5" indent="0" algn="ctr" rtl="0">
              <a:spcBef>
                <a:spcPts val="0"/>
              </a:spcBef>
              <a:spcAft>
                <a:spcPts val="0"/>
              </a:spcAft>
              <a:buNone/>
              <a:defRPr sz="2800" b="0" u="none">
                <a:solidFill>
                  <a:schemeClr val="lt1"/>
                </a:solidFill>
                <a:latin typeface="Century Gothic"/>
                <a:ea typeface="Century Gothic"/>
                <a:cs typeface="Century Gothic"/>
                <a:sym typeface="Century Gothic"/>
              </a:defRPr>
            </a:lvl6pPr>
            <a:lvl7pPr marL="0" marR="0" lvl="6" indent="0" algn="ctr" rtl="0">
              <a:spcBef>
                <a:spcPts val="0"/>
              </a:spcBef>
              <a:spcAft>
                <a:spcPts val="0"/>
              </a:spcAft>
              <a:buNone/>
              <a:defRPr sz="2800" b="0" u="none">
                <a:solidFill>
                  <a:schemeClr val="lt1"/>
                </a:solidFill>
                <a:latin typeface="Century Gothic"/>
                <a:ea typeface="Century Gothic"/>
                <a:cs typeface="Century Gothic"/>
                <a:sym typeface="Century Gothic"/>
              </a:defRPr>
            </a:lvl7pPr>
            <a:lvl8pPr marL="0" marR="0" lvl="7" indent="0" algn="ctr" rtl="0">
              <a:spcBef>
                <a:spcPts val="0"/>
              </a:spcBef>
              <a:spcAft>
                <a:spcPts val="0"/>
              </a:spcAft>
              <a:buNone/>
              <a:defRPr sz="2800" b="0" u="none">
                <a:solidFill>
                  <a:schemeClr val="lt1"/>
                </a:solidFill>
                <a:latin typeface="Century Gothic"/>
                <a:ea typeface="Century Gothic"/>
                <a:cs typeface="Century Gothic"/>
                <a:sym typeface="Century Gothic"/>
              </a:defRPr>
            </a:lvl8pPr>
            <a:lvl9pPr marL="0" marR="0" lvl="8" indent="0" algn="ctr" rtl="0">
              <a:spcBef>
                <a:spcPts val="0"/>
              </a:spcBef>
              <a:spcAft>
                <a:spcPts val="0"/>
              </a:spcAft>
              <a:buNone/>
              <a:defRPr sz="2800" b="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s.uregina.ca/Links/class-info/215/erd/" TargetMode="External"/><Relationship Id="rId7"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tutorialspoint.com/dbms/relational_algebra.htm" TargetMode="External"/><Relationship Id="rId5" Type="http://schemas.openxmlformats.org/officeDocument/2006/relationships/hyperlink" Target="https://www.guru99.com/relational-data-model-dbms.html" TargetMode="External"/><Relationship Id="rId4" Type="http://schemas.openxmlformats.org/officeDocument/2006/relationships/hyperlink" Target="https://www.geeksforgeeks.org/generalization-specialization-and-aggregation-in-er-mode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
          <p:cNvSpPr txBox="1">
            <a:spLocks noGrp="1"/>
          </p:cNvSpPr>
          <p:nvPr>
            <p:ph type="ctrTitle"/>
          </p:nvPr>
        </p:nvSpPr>
        <p:spPr>
          <a:xfrm>
            <a:off x="942976" y="784225"/>
            <a:ext cx="9913938" cy="12382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br>
              <a:rPr lang="en-US" sz="3600" b="1" dirty="0">
                <a:solidFill>
                  <a:schemeClr val="lt1"/>
                </a:solidFill>
                <a:latin typeface="Arial"/>
                <a:ea typeface="Arial"/>
                <a:cs typeface="Arial"/>
                <a:sym typeface="Arial"/>
              </a:rPr>
            </a:br>
            <a:endParaRPr b="1" dirty="0">
              <a:solidFill>
                <a:schemeClr val="lt1"/>
              </a:solidFill>
              <a:latin typeface="Arial"/>
              <a:ea typeface="Arial"/>
              <a:cs typeface="Arial"/>
              <a:sym typeface="Arial"/>
            </a:endParaRPr>
          </a:p>
        </p:txBody>
      </p:sp>
      <p:pic>
        <p:nvPicPr>
          <p:cNvPr id="260" name="Google Shape;260;p1" descr="C:\Users\Mahesh Kumar Jha\Downloads\CMRIT NEW LOGO-01.png"/>
          <p:cNvPicPr preferRelativeResize="0"/>
          <p:nvPr/>
        </p:nvPicPr>
        <p:blipFill rotWithShape="1">
          <a:blip r:embed="rId3">
            <a:alphaModFix/>
          </a:blip>
          <a:srcRect l="8504" t="4687" r="7039"/>
          <a:stretch/>
        </p:blipFill>
        <p:spPr>
          <a:xfrm>
            <a:off x="736599" y="1796716"/>
            <a:ext cx="4500563" cy="3895725"/>
          </a:xfrm>
          <a:prstGeom prst="rect">
            <a:avLst/>
          </a:prstGeom>
          <a:noFill/>
          <a:ln>
            <a:noFill/>
          </a:ln>
        </p:spPr>
      </p:pic>
      <p:sp>
        <p:nvSpPr>
          <p:cNvPr id="261" name="Google Shape;261;p1"/>
          <p:cNvSpPr txBox="1"/>
          <p:nvPr/>
        </p:nvSpPr>
        <p:spPr>
          <a:xfrm>
            <a:off x="5443538" y="1416970"/>
            <a:ext cx="6046787" cy="3608387"/>
          </a:xfrm>
          <a:prstGeom prst="rect">
            <a:avLst/>
          </a:prstGeom>
          <a:noFill/>
          <a:ln>
            <a:noFill/>
          </a:ln>
        </p:spPr>
        <p:txBody>
          <a:bodyPr spcFirstLastPara="1" wrap="square" lIns="91425" tIns="45700" rIns="91425" bIns="45700" anchor="t" anchorCtr="0">
            <a:noAutofit/>
          </a:bodyPr>
          <a:lstStyle/>
          <a:p>
            <a:pPr lvl="0">
              <a:buClr>
                <a:srgbClr val="FFFF00"/>
              </a:buClr>
              <a:buSzPts val="2000"/>
            </a:pPr>
            <a:r>
              <a:rPr lang="en-US" sz="2400" b="1" dirty="0">
                <a:solidFill>
                  <a:srgbClr val="FFFF00"/>
                </a:solidFill>
                <a:latin typeface="Times New Roman"/>
                <a:ea typeface="Times New Roman"/>
                <a:cs typeface="Times New Roman"/>
                <a:sym typeface="Times New Roman"/>
              </a:rPr>
              <a:t>Subject: Database Management System</a:t>
            </a:r>
            <a:endParaRPr lang="en-US" sz="1600" dirty="0"/>
          </a:p>
          <a:p>
            <a:pPr lvl="0">
              <a:buClr>
                <a:srgbClr val="FFFF00"/>
              </a:buClr>
              <a:buSzPts val="2000"/>
            </a:pPr>
            <a:endParaRPr lang="en-US" sz="2400" b="1" dirty="0">
              <a:solidFill>
                <a:srgbClr val="FFFF00"/>
              </a:solidFill>
              <a:latin typeface="Times New Roman"/>
              <a:ea typeface="Times New Roman"/>
              <a:cs typeface="Times New Roman"/>
              <a:sym typeface="Times New Roman"/>
            </a:endParaRPr>
          </a:p>
          <a:p>
            <a:pPr lvl="0">
              <a:buClr>
                <a:srgbClr val="FFFF00"/>
              </a:buClr>
              <a:buSzPts val="2000"/>
            </a:pPr>
            <a:r>
              <a:rPr lang="en-US" sz="2400" b="1" dirty="0">
                <a:solidFill>
                  <a:srgbClr val="FFFF00"/>
                </a:solidFill>
                <a:latin typeface="Times New Roman"/>
                <a:ea typeface="Times New Roman"/>
                <a:cs typeface="Times New Roman"/>
                <a:sym typeface="Times New Roman"/>
              </a:rPr>
              <a:t>Subject Code:BCS403</a:t>
            </a:r>
            <a:endParaRPr lang="en-US" sz="1600" dirty="0"/>
          </a:p>
          <a:p>
            <a:pPr lvl="0">
              <a:buClr>
                <a:srgbClr val="FFFF00"/>
              </a:buClr>
              <a:buSzPts val="2000"/>
            </a:pPr>
            <a:endParaRPr lang="en-US" sz="2400" b="1" dirty="0">
              <a:solidFill>
                <a:srgbClr val="FFFF00"/>
              </a:solidFill>
              <a:latin typeface="Times New Roman"/>
              <a:ea typeface="Times New Roman"/>
              <a:cs typeface="Times New Roman"/>
              <a:sym typeface="Times New Roman"/>
            </a:endParaRPr>
          </a:p>
          <a:p>
            <a:pPr lvl="0">
              <a:buClr>
                <a:srgbClr val="FFFF00"/>
              </a:buClr>
              <a:buSzPts val="2000"/>
            </a:pPr>
            <a:r>
              <a:rPr lang="en-US" sz="2400" b="1" dirty="0">
                <a:solidFill>
                  <a:srgbClr val="FFFF00"/>
                </a:solidFill>
                <a:latin typeface="Times New Roman"/>
                <a:ea typeface="Times New Roman"/>
                <a:cs typeface="Times New Roman"/>
                <a:sym typeface="Times New Roman"/>
              </a:rPr>
              <a:t>Semester : 4</a:t>
            </a:r>
            <a:endParaRPr lang="en-US" sz="1600" dirty="0"/>
          </a:p>
          <a:p>
            <a:pPr lvl="0">
              <a:buClr>
                <a:schemeClr val="dk1"/>
              </a:buClr>
              <a:buSzPts val="2000"/>
            </a:pPr>
            <a:endParaRPr lang="en-US" sz="2400" b="1" dirty="0">
              <a:solidFill>
                <a:srgbClr val="FFFF00"/>
              </a:solidFill>
              <a:latin typeface="Times New Roman"/>
              <a:ea typeface="Times New Roman"/>
              <a:cs typeface="Times New Roman"/>
              <a:sym typeface="Times New Roman"/>
            </a:endParaRPr>
          </a:p>
          <a:p>
            <a:pPr lvl="0">
              <a:buClr>
                <a:srgbClr val="FFFF00"/>
              </a:buClr>
              <a:buSzPts val="2000"/>
            </a:pPr>
            <a:r>
              <a:rPr lang="en-US" sz="2400" b="1" dirty="0">
                <a:solidFill>
                  <a:srgbClr val="FFFF00"/>
                </a:solidFill>
                <a:latin typeface="Times New Roman"/>
                <a:ea typeface="Times New Roman"/>
                <a:cs typeface="Times New Roman"/>
                <a:sym typeface="Times New Roman"/>
              </a:rPr>
              <a:t>Course Instructors: </a:t>
            </a:r>
            <a:r>
              <a:rPr lang="en-US" sz="2400" b="1" dirty="0" err="1">
                <a:solidFill>
                  <a:srgbClr val="FFFF00"/>
                </a:solidFill>
                <a:latin typeface="Times New Roman"/>
                <a:ea typeface="Times New Roman"/>
                <a:cs typeface="Times New Roman"/>
                <a:sym typeface="Times New Roman"/>
              </a:rPr>
              <a:t>Prof.Komala</a:t>
            </a:r>
            <a:r>
              <a:rPr lang="en-US" sz="2400" b="1" dirty="0">
                <a:solidFill>
                  <a:srgbClr val="FFFF00"/>
                </a:solidFill>
                <a:latin typeface="Times New Roman"/>
                <a:ea typeface="Times New Roman"/>
                <a:cs typeface="Times New Roman"/>
                <a:sym typeface="Times New Roman"/>
              </a:rPr>
              <a:t> </a:t>
            </a:r>
            <a:r>
              <a:rPr lang="en-US" sz="2400" b="1" dirty="0" err="1">
                <a:solidFill>
                  <a:srgbClr val="FFFF00"/>
                </a:solidFill>
                <a:latin typeface="Times New Roman"/>
                <a:ea typeface="Times New Roman"/>
                <a:cs typeface="Times New Roman"/>
                <a:sym typeface="Times New Roman"/>
              </a:rPr>
              <a:t>Devi,Prof.Abdul</a:t>
            </a:r>
            <a:r>
              <a:rPr lang="en-US" sz="2400" b="1" dirty="0">
                <a:solidFill>
                  <a:srgbClr val="FFFF00"/>
                </a:solidFill>
                <a:latin typeface="Times New Roman"/>
                <a:ea typeface="Times New Roman"/>
                <a:cs typeface="Times New Roman"/>
                <a:sym typeface="Times New Roman"/>
              </a:rPr>
              <a:t> Kather, </a:t>
            </a:r>
            <a:r>
              <a:rPr lang="en-US" sz="2400" b="1" dirty="0" err="1">
                <a:solidFill>
                  <a:srgbClr val="FFFF00"/>
                </a:solidFill>
                <a:latin typeface="Times New Roman"/>
                <a:ea typeface="Times New Roman"/>
                <a:cs typeface="Times New Roman"/>
                <a:sym typeface="Times New Roman"/>
              </a:rPr>
              <a:t>Prof.Jhanvi</a:t>
            </a:r>
            <a:r>
              <a:rPr lang="en-US" sz="2400" b="1" dirty="0">
                <a:solidFill>
                  <a:srgbClr val="FFFF00"/>
                </a:solidFill>
                <a:latin typeface="Times New Roman"/>
                <a:ea typeface="Times New Roman"/>
                <a:cs typeface="Times New Roman"/>
                <a:sym typeface="Times New Roman"/>
              </a:rPr>
              <a:t>                               </a:t>
            </a:r>
            <a:endParaRPr lang="en-US" sz="1600" dirty="0"/>
          </a:p>
          <a:p>
            <a:pPr lvl="0">
              <a:buClr>
                <a:srgbClr val="FFFF00"/>
              </a:buClr>
              <a:buSzPts val="2000"/>
            </a:pPr>
            <a:r>
              <a:rPr lang="en-US" sz="2400" b="1" dirty="0">
                <a:solidFill>
                  <a:srgbClr val="FFFF00"/>
                </a:solidFill>
                <a:latin typeface="Times New Roman"/>
                <a:ea typeface="Times New Roman"/>
                <a:cs typeface="Times New Roman"/>
                <a:sym typeface="Times New Roman"/>
              </a:rPr>
              <a:t>Department of Information Science and Engineering,</a:t>
            </a:r>
            <a:endParaRPr lang="en-US" sz="1600" dirty="0"/>
          </a:p>
          <a:p>
            <a:pPr lvl="0">
              <a:buClr>
                <a:srgbClr val="FFFF00"/>
              </a:buClr>
              <a:buSzPts val="2000"/>
            </a:pPr>
            <a:endParaRPr lang="en-US" sz="2400" b="1" dirty="0">
              <a:solidFill>
                <a:srgbClr val="FFFF00"/>
              </a:solidFill>
              <a:latin typeface="Times New Roman"/>
              <a:ea typeface="Times New Roman"/>
              <a:cs typeface="Times New Roman"/>
              <a:sym typeface="Times New Roman"/>
            </a:endParaRPr>
          </a:p>
          <a:p>
            <a:pPr lvl="0">
              <a:buClr>
                <a:srgbClr val="FFFF00"/>
              </a:buClr>
              <a:buSzPts val="2000"/>
            </a:pPr>
            <a:r>
              <a:rPr lang="en-US" sz="2400" b="1" dirty="0">
                <a:solidFill>
                  <a:srgbClr val="FFFF00"/>
                </a:solidFill>
                <a:latin typeface="Times New Roman"/>
                <a:ea typeface="Times New Roman"/>
                <a:cs typeface="Times New Roman"/>
                <a:sym typeface="Times New Roman"/>
              </a:rPr>
              <a:t>CMRIT – Bangalore.</a:t>
            </a:r>
            <a:endParaRPr lang="en-US" sz="1600" dirty="0"/>
          </a:p>
          <a:p>
            <a:pPr marL="342900" marR="0" lvl="0" indent="-241300" algn="l" rtl="0">
              <a:spcBef>
                <a:spcPts val="0"/>
              </a:spcBef>
              <a:spcAft>
                <a:spcPts val="0"/>
              </a:spcAft>
              <a:buClr>
                <a:srgbClr val="C00000"/>
              </a:buClr>
              <a:buSzPts val="1600"/>
              <a:buFont typeface="Noto Sans Symbols"/>
              <a:buNone/>
            </a:pPr>
            <a:endParaRPr sz="2000" b="1" dirty="0">
              <a:solidFill>
                <a:srgbClr val="FFFF00"/>
              </a:solidFill>
              <a:latin typeface="Times New Roman"/>
              <a:ea typeface="Times New Roman"/>
              <a:cs typeface="Times New Roman"/>
              <a:sym typeface="Times New Roman"/>
            </a:endParaRPr>
          </a:p>
          <a:p>
            <a:pPr marL="342900" marR="0" lvl="0" indent="-241300" algn="l" rtl="0">
              <a:spcBef>
                <a:spcPts val="0"/>
              </a:spcBef>
              <a:spcAft>
                <a:spcPts val="0"/>
              </a:spcAft>
              <a:buClr>
                <a:srgbClr val="C00000"/>
              </a:buClr>
              <a:buSzPts val="1600"/>
              <a:buFont typeface="Noto Sans Symbols"/>
              <a:buNone/>
            </a:pPr>
            <a:endParaRPr sz="2000" b="1" dirty="0">
              <a:solidFill>
                <a:srgbClr val="FFFF00"/>
              </a:solidFill>
              <a:latin typeface="Times New Roman"/>
              <a:ea typeface="Times New Roman"/>
              <a:cs typeface="Times New Roman"/>
              <a:sym typeface="Times New Roman"/>
            </a:endParaRPr>
          </a:p>
        </p:txBody>
      </p:sp>
      <p:pic>
        <p:nvPicPr>
          <p:cNvPr id="262" name="Google Shape;262;p1"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p1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entury Gothic"/>
                <a:ea typeface="Century Gothic"/>
                <a:cs typeface="Century Gothic"/>
                <a:sym typeface="Century Gothic"/>
              </a:rPr>
              <a:t>10</a:t>
            </a:fld>
            <a:endParaRPr sz="2800">
              <a:solidFill>
                <a:schemeClr val="lt1"/>
              </a:solidFill>
              <a:latin typeface="Century Gothic"/>
              <a:ea typeface="Century Gothic"/>
              <a:cs typeface="Century Gothic"/>
              <a:sym typeface="Century Gothic"/>
            </a:endParaRPr>
          </a:p>
        </p:txBody>
      </p:sp>
      <p:pic>
        <p:nvPicPr>
          <p:cNvPr id="343" name="Google Shape;343;p10" descr="C:\Users\Mahesh Kumar Jha\Downloads\CMRIT NEW LOGO-01.png"/>
          <p:cNvPicPr preferRelativeResize="0"/>
          <p:nvPr/>
        </p:nvPicPr>
        <p:blipFill rotWithShape="1">
          <a:blip r:embed="rId3">
            <a:alphaModFix/>
          </a:blip>
          <a:srcRect l="10242" t="16174" r="4217"/>
          <a:stretch/>
        </p:blipFill>
        <p:spPr>
          <a:xfrm>
            <a:off x="622300" y="606425"/>
            <a:ext cx="1744663" cy="1222375"/>
          </a:xfrm>
          <a:prstGeom prst="rect">
            <a:avLst/>
          </a:prstGeom>
          <a:noFill/>
          <a:ln>
            <a:noFill/>
          </a:ln>
        </p:spPr>
      </p:pic>
      <p:sp>
        <p:nvSpPr>
          <p:cNvPr id="344" name="Google Shape;344;p10"/>
          <p:cNvSpPr txBox="1"/>
          <p:nvPr/>
        </p:nvSpPr>
        <p:spPr>
          <a:xfrm>
            <a:off x="243302" y="2303128"/>
            <a:ext cx="42473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Providing Backup and Recovery</a:t>
            </a:r>
            <a:endParaRPr sz="2200">
              <a:solidFill>
                <a:schemeClr val="dk1"/>
              </a:solidFill>
              <a:latin typeface="Times New Roman"/>
              <a:ea typeface="Times New Roman"/>
              <a:cs typeface="Times New Roman"/>
              <a:sym typeface="Times New Roman"/>
            </a:endParaRPr>
          </a:p>
        </p:txBody>
      </p:sp>
      <p:sp>
        <p:nvSpPr>
          <p:cNvPr id="345" name="Google Shape;345;p10"/>
          <p:cNvSpPr txBox="1"/>
          <p:nvPr/>
        </p:nvSpPr>
        <p:spPr>
          <a:xfrm>
            <a:off x="506896" y="2730501"/>
            <a:ext cx="1168510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0" i="0" u="none" strike="noStrike">
                <a:solidFill>
                  <a:schemeClr val="dk1"/>
                </a:solidFill>
                <a:latin typeface="Times New Roman"/>
                <a:ea typeface="Times New Roman"/>
                <a:cs typeface="Times New Roman"/>
                <a:sym typeface="Times New Roman"/>
              </a:rPr>
              <a:t>A DBMS must provide facilities for recovering from hardware or software failures. The </a:t>
            </a:r>
            <a:r>
              <a:rPr lang="en-US" sz="2200" b="1" i="0" u="none" strike="noStrike">
                <a:solidFill>
                  <a:schemeClr val="dk1"/>
                </a:solidFill>
                <a:latin typeface="Times New Roman"/>
                <a:ea typeface="Times New Roman"/>
                <a:cs typeface="Times New Roman"/>
                <a:sym typeface="Times New Roman"/>
              </a:rPr>
              <a:t>backup and recovery subsystem </a:t>
            </a:r>
            <a:r>
              <a:rPr lang="en-US" sz="2200" b="0" i="0" u="none" strike="noStrike">
                <a:solidFill>
                  <a:schemeClr val="dk1"/>
                </a:solidFill>
                <a:latin typeface="Times New Roman"/>
                <a:ea typeface="Times New Roman"/>
                <a:cs typeface="Times New Roman"/>
                <a:sym typeface="Times New Roman"/>
              </a:rPr>
              <a:t>of the DBMS is responsible for recovery.</a:t>
            </a:r>
            <a:endParaRPr sz="2200">
              <a:solidFill>
                <a:schemeClr val="dk1"/>
              </a:solidFill>
              <a:latin typeface="Times New Roman"/>
              <a:ea typeface="Times New Roman"/>
              <a:cs typeface="Times New Roman"/>
              <a:sym typeface="Times New Roman"/>
            </a:endParaRPr>
          </a:p>
        </p:txBody>
      </p:sp>
      <p:sp>
        <p:nvSpPr>
          <p:cNvPr id="346" name="Google Shape;346;p10"/>
          <p:cNvSpPr txBox="1"/>
          <p:nvPr/>
        </p:nvSpPr>
        <p:spPr>
          <a:xfrm>
            <a:off x="243302" y="3693099"/>
            <a:ext cx="454218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Providing Multiple User Interfaces</a:t>
            </a:r>
            <a:endParaRPr sz="2200">
              <a:solidFill>
                <a:schemeClr val="dk1"/>
              </a:solidFill>
              <a:latin typeface="Times New Roman"/>
              <a:ea typeface="Times New Roman"/>
              <a:cs typeface="Times New Roman"/>
              <a:sym typeface="Times New Roman"/>
            </a:endParaRPr>
          </a:p>
        </p:txBody>
      </p:sp>
      <p:sp>
        <p:nvSpPr>
          <p:cNvPr id="347" name="Google Shape;347;p10"/>
          <p:cNvSpPr txBox="1"/>
          <p:nvPr/>
        </p:nvSpPr>
        <p:spPr>
          <a:xfrm>
            <a:off x="460513" y="4244914"/>
            <a:ext cx="11270974" cy="178510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0" i="0" u="none" strike="noStrike">
                <a:solidFill>
                  <a:schemeClr val="dk1"/>
                </a:solidFill>
                <a:latin typeface="Times New Roman"/>
                <a:ea typeface="Times New Roman"/>
                <a:cs typeface="Times New Roman"/>
                <a:sym typeface="Times New Roman"/>
              </a:rPr>
              <a:t>Because many types of users with varying levels of technical knowledge use a database, a DBMS should provide a variety of user interfaces. These include apps for mobile users, query languages for casual users, programming language interfaces for application programmers, forms and command codes for parametric users, and menu-driven interfaces and natural language interfaces for standalone users.</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1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entury Gothic"/>
                <a:ea typeface="Century Gothic"/>
                <a:cs typeface="Century Gothic"/>
                <a:sym typeface="Century Gothic"/>
              </a:rPr>
              <a:t>11</a:t>
            </a:fld>
            <a:endParaRPr sz="2800">
              <a:solidFill>
                <a:schemeClr val="lt1"/>
              </a:solidFill>
              <a:latin typeface="Century Gothic"/>
              <a:ea typeface="Century Gothic"/>
              <a:cs typeface="Century Gothic"/>
              <a:sym typeface="Century Gothic"/>
            </a:endParaRPr>
          </a:p>
        </p:txBody>
      </p:sp>
      <p:pic>
        <p:nvPicPr>
          <p:cNvPr id="354" name="Google Shape;354;p11" descr="C:\Users\Mahesh Kumar Jha\Downloads\CMRIT NEW LOGO-01.png"/>
          <p:cNvPicPr preferRelativeResize="0"/>
          <p:nvPr/>
        </p:nvPicPr>
        <p:blipFill rotWithShape="1">
          <a:blip r:embed="rId3">
            <a:alphaModFix/>
          </a:blip>
          <a:srcRect l="10242" t="16174" r="4217"/>
          <a:stretch/>
        </p:blipFill>
        <p:spPr>
          <a:xfrm>
            <a:off x="622300" y="574341"/>
            <a:ext cx="1744663" cy="1222375"/>
          </a:xfrm>
          <a:prstGeom prst="rect">
            <a:avLst/>
          </a:prstGeom>
          <a:noFill/>
          <a:ln>
            <a:noFill/>
          </a:ln>
        </p:spPr>
      </p:pic>
      <p:sp>
        <p:nvSpPr>
          <p:cNvPr id="355" name="Google Shape;355;p11"/>
          <p:cNvSpPr txBox="1"/>
          <p:nvPr/>
        </p:nvSpPr>
        <p:spPr>
          <a:xfrm>
            <a:off x="414130" y="2105371"/>
            <a:ext cx="11227008"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chemeClr val="dk1"/>
                </a:solidFill>
                <a:latin typeface="Times New Roman"/>
                <a:ea typeface="Times New Roman"/>
                <a:cs typeface="Times New Roman"/>
                <a:sym typeface="Times New Roman"/>
              </a:rPr>
              <a:t>Representing Complex Relationships among Data</a:t>
            </a:r>
            <a:endParaRPr sz="2400" b="1" i="0" u="none" strike="noStrik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i="0" u="none" strike="noStrike">
                <a:solidFill>
                  <a:schemeClr val="dk1"/>
                </a:solidFill>
                <a:latin typeface="Times New Roman"/>
                <a:ea typeface="Times New Roman"/>
                <a:cs typeface="Times New Roman"/>
                <a:sym typeface="Times New Roman"/>
              </a:rPr>
              <a:t>	A DBMS must have a capability to represent variety of complex relationships among the data, to define the new relationship.</a:t>
            </a:r>
            <a:endParaRPr/>
          </a:p>
          <a:p>
            <a:pPr marL="0" marR="0" lvl="0" indent="0" algn="l" rtl="0">
              <a:spcBef>
                <a:spcPts val="0"/>
              </a:spcBef>
              <a:spcAft>
                <a:spcPts val="0"/>
              </a:spcAft>
              <a:buNone/>
            </a:pPr>
            <a:endParaRPr sz="2000" i="0" u="none" strike="noStrik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i="0" u="none" strike="noStrike">
                <a:solidFill>
                  <a:schemeClr val="dk1"/>
                </a:solidFill>
                <a:latin typeface="Times New Roman"/>
                <a:ea typeface="Times New Roman"/>
                <a:cs typeface="Times New Roman"/>
                <a:sym typeface="Times New Roman"/>
              </a:rPr>
              <a:t>Enforcing Integrity Constraints</a:t>
            </a:r>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A DBMS may have certain integrity constraints, and the DBMS should capable of enforcing these constraints. </a:t>
            </a:r>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Eg., Relationship between two tables. If deleting data from one table, it should immediately reflect on the other table.</a:t>
            </a:r>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Ex2. Key constraint, Integrity Constraint, etc.,</a:t>
            </a:r>
            <a:endParaRPr/>
          </a:p>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Permitting Inferencing and Actions Using Rules and Triggers</a:t>
            </a:r>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Some Database system provide capabilities for defining deduction rules for inferencing new information from the stored database facts. (Instead of writing declarative rules, we can use triggers)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1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12</a:t>
            </a:fld>
            <a:endParaRPr/>
          </a:p>
        </p:txBody>
      </p:sp>
      <p:sp>
        <p:nvSpPr>
          <p:cNvPr id="362" name="Google Shape;362;p12"/>
          <p:cNvSpPr txBox="1"/>
          <p:nvPr/>
        </p:nvSpPr>
        <p:spPr>
          <a:xfrm>
            <a:off x="401052" y="2551837"/>
            <a:ext cx="10249485"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Additional Implications of Using the Database Approach</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Times New Roman"/>
                <a:ea typeface="Times New Roman"/>
                <a:cs typeface="Times New Roman"/>
                <a:sym typeface="Times New Roman"/>
              </a:rPr>
              <a:t>	</a:t>
            </a:r>
            <a:r>
              <a:rPr lang="en-US" sz="2000" b="0" i="0" u="none" strike="noStrike" cap="none">
                <a:solidFill>
                  <a:schemeClr val="dk1"/>
                </a:solidFill>
                <a:latin typeface="Times New Roman"/>
                <a:ea typeface="Times New Roman"/>
                <a:cs typeface="Times New Roman"/>
                <a:sym typeface="Times New Roman"/>
              </a:rPr>
              <a:t>Potential for Enforcing Standards</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	Reduced Application Development Time</a:t>
            </a:r>
            <a:endParaRPr sz="2000" b="0" i="0" u="none" strike="noStrike" cap="none">
              <a:solidFill>
                <a:schemeClr val="dk1"/>
              </a:solidFill>
              <a:latin typeface="Times New Roman"/>
              <a:ea typeface="Times New Roman"/>
              <a:cs typeface="Times New Roman"/>
              <a:sym typeface="Times New Roman"/>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	Flexibility</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	Availability of Up-to-Date Information	</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Times New Roman"/>
                <a:ea typeface="Times New Roman"/>
                <a:cs typeface="Times New Roman"/>
                <a:sym typeface="Times New Roman"/>
              </a:rPr>
              <a:t>	Economies of Scale</a:t>
            </a:r>
            <a:endParaRPr sz="2000" b="0" i="0" u="none" strike="noStrike" cap="none">
              <a:solidFill>
                <a:schemeClr val="dk1"/>
              </a:solidFill>
              <a:latin typeface="Times New Roman"/>
              <a:ea typeface="Times New Roman"/>
              <a:cs typeface="Times New Roman"/>
              <a:sym typeface="Times New Roman"/>
            </a:endParaRPr>
          </a:p>
        </p:txBody>
      </p:sp>
      <p:pic>
        <p:nvPicPr>
          <p:cNvPr id="363" name="Google Shape;363;p12" descr="C:\Users\Mahesh Kumar Jha\Downloads\CMRIT NEW LOGO-01.png"/>
          <p:cNvPicPr preferRelativeResize="0"/>
          <p:nvPr/>
        </p:nvPicPr>
        <p:blipFill rotWithShape="1">
          <a:blip r:embed="rId3">
            <a:alphaModFix/>
          </a:blip>
          <a:srcRect l="10242" t="16174" r="4217"/>
          <a:stretch/>
        </p:blipFill>
        <p:spPr>
          <a:xfrm>
            <a:off x="622300" y="574341"/>
            <a:ext cx="1744663" cy="1222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alibri"/>
                <a:ea typeface="Calibri"/>
                <a:cs typeface="Calibri"/>
                <a:sym typeface="Calibri"/>
              </a:rPr>
              <a:t>13</a:t>
            </a:fld>
            <a:endParaRPr sz="2800">
              <a:solidFill>
                <a:schemeClr val="lt1"/>
              </a:solidFill>
              <a:latin typeface="Calibri"/>
              <a:ea typeface="Calibri"/>
              <a:cs typeface="Calibri"/>
              <a:sym typeface="Calibri"/>
            </a:endParaRPr>
          </a:p>
        </p:txBody>
      </p:sp>
      <p:pic>
        <p:nvPicPr>
          <p:cNvPr id="369" name="Google Shape;369;p13" descr="C:\Users\Mahesh Kumar Jha\Downloads\CMRIT NEW LOGO-01.png"/>
          <p:cNvPicPr preferRelativeResize="0"/>
          <p:nvPr/>
        </p:nvPicPr>
        <p:blipFill rotWithShape="1">
          <a:blip r:embed="rId3">
            <a:alphaModFix/>
          </a:blip>
          <a:srcRect l="10242" t="16174" r="4217"/>
          <a:stretch/>
        </p:blipFill>
        <p:spPr>
          <a:xfrm>
            <a:off x="530225" y="606425"/>
            <a:ext cx="1744663" cy="1222375"/>
          </a:xfrm>
          <a:prstGeom prst="rect">
            <a:avLst/>
          </a:prstGeom>
          <a:noFill/>
          <a:ln>
            <a:noFill/>
          </a:ln>
        </p:spPr>
      </p:pic>
      <p:sp>
        <p:nvSpPr>
          <p:cNvPr id="370" name="Google Shape;370;p13"/>
          <p:cNvSpPr txBox="1"/>
          <p:nvPr/>
        </p:nvSpPr>
        <p:spPr>
          <a:xfrm>
            <a:off x="3258862" y="1348578"/>
            <a:ext cx="61092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chemeClr val="dk1"/>
                </a:solidFill>
                <a:latin typeface="Times New Roman"/>
                <a:ea typeface="Times New Roman"/>
                <a:cs typeface="Times New Roman"/>
                <a:sym typeface="Times New Roman"/>
              </a:rPr>
              <a:t>A Brief History of Database Applications</a:t>
            </a:r>
            <a:endParaRPr sz="2400" b="1">
              <a:solidFill>
                <a:schemeClr val="dk1"/>
              </a:solidFill>
              <a:latin typeface="Times New Roman"/>
              <a:ea typeface="Times New Roman"/>
              <a:cs typeface="Times New Roman"/>
              <a:sym typeface="Times New Roman"/>
            </a:endParaRPr>
          </a:p>
        </p:txBody>
      </p:sp>
      <p:sp>
        <p:nvSpPr>
          <p:cNvPr id="371" name="Google Shape;371;p13"/>
          <p:cNvSpPr txBox="1"/>
          <p:nvPr/>
        </p:nvSpPr>
        <p:spPr>
          <a:xfrm>
            <a:off x="337930" y="2095196"/>
            <a:ext cx="11516139" cy="37856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b="1" i="0" u="none" strike="noStrike">
                <a:solidFill>
                  <a:schemeClr val="dk1"/>
                </a:solidFill>
                <a:latin typeface="Times New Roman"/>
                <a:ea typeface="Times New Roman"/>
                <a:cs typeface="Times New Roman"/>
                <a:sym typeface="Times New Roman"/>
              </a:rPr>
              <a:t>Early Database Applications Using Hierarchical and Network Systems</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		Eg., In University application, similar information would be kept for each student, each grade, each course. Here, there are many types of data and interrelationships among them. </a:t>
            </a:r>
            <a:endParaRPr/>
          </a:p>
          <a:p>
            <a:pPr marL="0" marR="0" lvl="0" indent="0" algn="l" rtl="0">
              <a:spcBef>
                <a:spcPts val="0"/>
              </a:spcBef>
              <a:spcAft>
                <a:spcPts val="0"/>
              </a:spcAft>
              <a:buNone/>
            </a:pPr>
            <a:r>
              <a:rPr lang="en-US" sz="2400" i="0" u="none" strike="noStrike">
                <a:solidFill>
                  <a:schemeClr val="dk1"/>
                </a:solidFill>
                <a:latin typeface="Times New Roman"/>
                <a:ea typeface="Times New Roman"/>
                <a:cs typeface="Times New Roman"/>
                <a:sym typeface="Times New Roman"/>
              </a:rPr>
              <a:t>		Intermixing of conceptual relationship with the physical storage and placement of records on disk.</a:t>
            </a:r>
            <a:endParaRPr/>
          </a:p>
          <a:p>
            <a:pPr marL="0" marR="0" lvl="0" indent="0" algn="l" rtl="0">
              <a:spcBef>
                <a:spcPts val="0"/>
              </a:spcBef>
              <a:spcAft>
                <a:spcPts val="0"/>
              </a:spcAft>
              <a:buNone/>
            </a:pPr>
            <a:endParaRPr sz="2400" i="0" u="none" strike="noStrike">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Times New Roman"/>
                <a:ea typeface="Times New Roman"/>
                <a:cs typeface="Times New Roman"/>
                <a:sym typeface="Times New Roman"/>
              </a:rPr>
              <a:t>Providing Data Abstraction and Application Flexibility with Relational Databases</a:t>
            </a:r>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Data abstraction and program-data independence were much improved when compared to earlier systems</a:t>
            </a: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1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14</a:t>
            </a:fld>
            <a:endParaRPr/>
          </a:p>
        </p:txBody>
      </p:sp>
      <p:pic>
        <p:nvPicPr>
          <p:cNvPr id="378" name="Google Shape;378;p14" descr="C:\Users\Mahesh Kumar Jha\Downloads\CMRIT NEW LOGO-01.png"/>
          <p:cNvPicPr preferRelativeResize="0"/>
          <p:nvPr/>
        </p:nvPicPr>
        <p:blipFill rotWithShape="1">
          <a:blip r:embed="rId3">
            <a:alphaModFix/>
          </a:blip>
          <a:srcRect l="10242" t="16174" r="4217"/>
          <a:stretch/>
        </p:blipFill>
        <p:spPr>
          <a:xfrm>
            <a:off x="622300" y="574341"/>
            <a:ext cx="1744663" cy="1222375"/>
          </a:xfrm>
          <a:prstGeom prst="rect">
            <a:avLst/>
          </a:prstGeom>
          <a:noFill/>
          <a:ln>
            <a:noFill/>
          </a:ln>
        </p:spPr>
      </p:pic>
      <p:sp>
        <p:nvSpPr>
          <p:cNvPr id="379" name="Google Shape;379;p14"/>
          <p:cNvSpPr txBox="1"/>
          <p:nvPr/>
        </p:nvSpPr>
        <p:spPr>
          <a:xfrm>
            <a:off x="352926" y="2490986"/>
            <a:ext cx="11486147" cy="298543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Object-Oriented Applications and the Need for More Complex Databases</a:t>
            </a:r>
            <a:endParaRPr/>
          </a:p>
          <a:p>
            <a:pPr marL="800100" marR="0" lvl="1" indent="-342900" algn="l" rtl="0">
              <a:spcBef>
                <a:spcPts val="0"/>
              </a:spcBef>
              <a:spcAft>
                <a:spcPts val="0"/>
              </a:spcAft>
              <a:buClr>
                <a:schemeClr val="dk1"/>
              </a:buClr>
              <a:buSzPts val="2400"/>
              <a:buFont typeface="Arial"/>
              <a:buChar char="•"/>
            </a:pPr>
            <a:r>
              <a:rPr lang="en-US" sz="2400" b="1" i="1" u="none" strike="noStrike" cap="none">
                <a:solidFill>
                  <a:schemeClr val="dk1"/>
                </a:solidFill>
                <a:latin typeface="Times New Roman"/>
                <a:ea typeface="Times New Roman"/>
                <a:cs typeface="Times New Roman"/>
                <a:sym typeface="Times New Roman"/>
              </a:rPr>
              <a:t>abstract data types, encapsulation of operations, inheritance, and object identity</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Interchanging Data on the Web for E-Commerce Using XML</a:t>
            </a:r>
            <a:endParaRPr/>
          </a:p>
          <a:p>
            <a:pPr marL="800100" marR="0" lvl="1" indent="-342900" algn="l" rtl="0">
              <a:spcBef>
                <a:spcPts val="0"/>
              </a:spcBef>
              <a:spcAft>
                <a:spcPts val="0"/>
              </a:spcAft>
              <a:buClr>
                <a:schemeClr val="dk1"/>
              </a:buClr>
              <a:buSzPts val="2400"/>
              <a:buFont typeface="Arial"/>
              <a:buChar char="•"/>
            </a:pPr>
            <a:r>
              <a:rPr lang="en-US" sz="2400" b="1" i="1" u="none" strike="noStrike" cap="none">
                <a:solidFill>
                  <a:schemeClr val="dk1"/>
                </a:solidFill>
                <a:latin typeface="Times New Roman"/>
                <a:ea typeface="Times New Roman"/>
                <a:cs typeface="Times New Roman"/>
                <a:sym typeface="Times New Roman"/>
              </a:rPr>
              <a:t>Documents can be linked through hyperlinks, which are pointers to other documents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Extending Database Capabilities for New Applications</a:t>
            </a:r>
            <a:endParaRPr/>
          </a:p>
          <a:p>
            <a:pPr marL="800100" marR="0" lvl="1" indent="-342900" algn="l" rtl="0">
              <a:spcBef>
                <a:spcPts val="0"/>
              </a:spcBef>
              <a:spcAft>
                <a:spcPts val="0"/>
              </a:spcAft>
              <a:buClr>
                <a:schemeClr val="dk1"/>
              </a:buClr>
              <a:buSzPts val="2000"/>
              <a:buFont typeface="Arial"/>
              <a:buChar char="•"/>
            </a:pPr>
            <a:r>
              <a:rPr lang="en-US" sz="2000" b="1" i="1" u="none" strike="noStrike" cap="none">
                <a:solidFill>
                  <a:schemeClr val="dk1"/>
                </a:solidFill>
                <a:latin typeface="EB Garamond"/>
                <a:ea typeface="EB Garamond"/>
                <a:cs typeface="EB Garamond"/>
                <a:sym typeface="EB Garamond"/>
              </a:rPr>
              <a:t>Scientific, </a:t>
            </a:r>
            <a:r>
              <a:rPr lang="en-US" sz="2000" b="0" i="0" u="none" strike="noStrike" cap="none">
                <a:solidFill>
                  <a:schemeClr val="dk1"/>
                </a:solidFill>
                <a:latin typeface="EB Garamond"/>
                <a:ea typeface="EB Garamond"/>
                <a:cs typeface="EB Garamond"/>
                <a:sym typeface="EB Garamond"/>
              </a:rPr>
              <a:t>Storage and retrieval of </a:t>
            </a:r>
            <a:r>
              <a:rPr lang="en-US" sz="2000" b="1" i="0" u="none" strike="noStrike" cap="none">
                <a:solidFill>
                  <a:schemeClr val="dk1"/>
                </a:solidFill>
                <a:latin typeface="EB Garamond"/>
                <a:ea typeface="EB Garamond"/>
                <a:cs typeface="EB Garamond"/>
                <a:sym typeface="EB Garamond"/>
              </a:rPr>
              <a:t>images, Data mining, Spatial, Time series</a:t>
            </a:r>
            <a:endParaRPr sz="2400" b="0" i="1" u="none" strike="noStrike" cap="none">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Emergence of Big Data Storage Systems and NOSQL (Not-Only SQL) Databases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5"/>
          <p:cNvSpPr txBox="1">
            <a:spLocks noGrp="1"/>
          </p:cNvSpPr>
          <p:nvPr>
            <p:ph type="body" idx="1"/>
          </p:nvPr>
        </p:nvSpPr>
        <p:spPr>
          <a:xfrm>
            <a:off x="471488" y="2354263"/>
            <a:ext cx="10961687" cy="37004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80"/>
              <a:buFont typeface="Noto Sans Symbols"/>
              <a:buNone/>
            </a:pPr>
            <a:endParaRPr sz="3600">
              <a:latin typeface="Times New Roman"/>
              <a:ea typeface="Times New Roman"/>
              <a:cs typeface="Times New Roman"/>
              <a:sym typeface="Times New Roman"/>
            </a:endParaRPr>
          </a:p>
          <a:p>
            <a:pPr marL="342900" lvl="0" indent="-342900" algn="l" rtl="0">
              <a:spcBef>
                <a:spcPts val="1000"/>
              </a:spcBef>
              <a:spcAft>
                <a:spcPts val="0"/>
              </a:spcAft>
              <a:buSzPts val="10720"/>
              <a:buFont typeface="Arial"/>
              <a:buNone/>
            </a:pPr>
            <a:endParaRPr sz="13400">
              <a:latin typeface="Times New Roman"/>
              <a:ea typeface="Times New Roman"/>
              <a:cs typeface="Times New Roman"/>
              <a:sym typeface="Times New Roman"/>
            </a:endParaRPr>
          </a:p>
          <a:p>
            <a:pPr marL="342900" lvl="0" indent="-68579" algn="l" rtl="0">
              <a:spcBef>
                <a:spcPts val="1000"/>
              </a:spcBef>
              <a:spcAft>
                <a:spcPts val="0"/>
              </a:spcAft>
              <a:buSzPts val="4320"/>
              <a:buFont typeface="Noto Sans Symbols"/>
              <a:buNone/>
            </a:pPr>
            <a:endParaRPr sz="5400">
              <a:latin typeface="Times New Roman"/>
              <a:ea typeface="Times New Roman"/>
              <a:cs typeface="Times New Roman"/>
              <a:sym typeface="Times New Roman"/>
            </a:endParaRPr>
          </a:p>
          <a:p>
            <a:pPr marL="342900" lvl="0" indent="-342900" algn="l" rtl="0">
              <a:spcBef>
                <a:spcPts val="1000"/>
              </a:spcBef>
              <a:spcAft>
                <a:spcPts val="0"/>
              </a:spcAft>
              <a:buSzPts val="9200"/>
              <a:buFont typeface="Arial"/>
              <a:buNone/>
            </a:pPr>
            <a:endParaRPr sz="11500">
              <a:latin typeface="Times New Roman"/>
              <a:ea typeface="Times New Roman"/>
              <a:cs typeface="Times New Roman"/>
              <a:sym typeface="Times New Roman"/>
            </a:endParaRPr>
          </a:p>
          <a:p>
            <a:pPr marL="342900" lvl="0" indent="-342900" algn="l" rtl="0">
              <a:spcBef>
                <a:spcPts val="1000"/>
              </a:spcBef>
              <a:spcAft>
                <a:spcPts val="0"/>
              </a:spcAft>
              <a:buSzPts val="9200"/>
              <a:buFont typeface="Arial"/>
              <a:buNone/>
            </a:pPr>
            <a:endParaRPr sz="11500">
              <a:latin typeface="Times New Roman"/>
              <a:ea typeface="Times New Roman"/>
              <a:cs typeface="Times New Roman"/>
              <a:sym typeface="Times New Roman"/>
            </a:endParaRPr>
          </a:p>
          <a:p>
            <a:pPr marL="0" lvl="0" indent="0" algn="l" rtl="0">
              <a:spcBef>
                <a:spcPts val="1000"/>
              </a:spcBef>
              <a:spcAft>
                <a:spcPts val="0"/>
              </a:spcAft>
              <a:buSzPts val="2880"/>
              <a:buFont typeface="Noto Sans Symbols"/>
              <a:buNone/>
            </a:pPr>
            <a:endParaRPr sz="3600"/>
          </a:p>
        </p:txBody>
      </p:sp>
      <p:sp>
        <p:nvSpPr>
          <p:cNvPr id="385" name="Google Shape;385;p1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alibri"/>
                <a:ea typeface="Calibri"/>
                <a:cs typeface="Calibri"/>
                <a:sym typeface="Calibri"/>
              </a:rPr>
              <a:t>15</a:t>
            </a:fld>
            <a:endParaRPr sz="2800">
              <a:solidFill>
                <a:schemeClr val="lt1"/>
              </a:solidFill>
              <a:latin typeface="Calibri"/>
              <a:ea typeface="Calibri"/>
              <a:cs typeface="Calibri"/>
              <a:sym typeface="Calibri"/>
            </a:endParaRPr>
          </a:p>
        </p:txBody>
      </p:sp>
      <p:pic>
        <p:nvPicPr>
          <p:cNvPr id="386" name="Google Shape;386;p15" descr="C:\Users\Mahesh Kumar Jha\Downloads\CMRIT NEW LOGO-01.png"/>
          <p:cNvPicPr preferRelativeResize="0"/>
          <p:nvPr/>
        </p:nvPicPr>
        <p:blipFill rotWithShape="1">
          <a:blip r:embed="rId3">
            <a:alphaModFix/>
          </a:blip>
          <a:srcRect l="10242" t="16174" r="4217"/>
          <a:stretch/>
        </p:blipFill>
        <p:spPr>
          <a:xfrm>
            <a:off x="530225" y="606425"/>
            <a:ext cx="1744663" cy="1222375"/>
          </a:xfrm>
          <a:prstGeom prst="rect">
            <a:avLst/>
          </a:prstGeom>
          <a:noFill/>
          <a:ln>
            <a:noFill/>
          </a:ln>
        </p:spPr>
      </p:pic>
      <p:sp>
        <p:nvSpPr>
          <p:cNvPr id="387" name="Google Shape;387;p15"/>
          <p:cNvSpPr txBox="1"/>
          <p:nvPr/>
        </p:nvSpPr>
        <p:spPr>
          <a:xfrm>
            <a:off x="2982944" y="848181"/>
            <a:ext cx="664596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chemeClr val="dk1"/>
                </a:solidFill>
                <a:latin typeface="Times New Roman"/>
                <a:ea typeface="Times New Roman"/>
                <a:cs typeface="Times New Roman"/>
                <a:sym typeface="Times New Roman"/>
              </a:rPr>
              <a:t>Database System Concepts and Architecture</a:t>
            </a:r>
            <a:endParaRPr sz="2400">
              <a:solidFill>
                <a:schemeClr val="dk1"/>
              </a:solidFill>
              <a:latin typeface="Times New Roman"/>
              <a:ea typeface="Times New Roman"/>
              <a:cs typeface="Times New Roman"/>
              <a:sym typeface="Times New Roman"/>
            </a:endParaRPr>
          </a:p>
        </p:txBody>
      </p:sp>
      <p:sp>
        <p:nvSpPr>
          <p:cNvPr id="388" name="Google Shape;388;p15"/>
          <p:cNvSpPr txBox="1"/>
          <p:nvPr/>
        </p:nvSpPr>
        <p:spPr>
          <a:xfrm>
            <a:off x="471488" y="2354263"/>
            <a:ext cx="61092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a:solidFill>
                  <a:schemeClr val="dk1"/>
                </a:solidFill>
                <a:latin typeface="Times New Roman"/>
                <a:ea typeface="Times New Roman"/>
                <a:cs typeface="Times New Roman"/>
                <a:sym typeface="Times New Roman"/>
              </a:rPr>
              <a:t>Data Models, Schemas, and Instances</a:t>
            </a:r>
            <a:endParaRPr sz="2000" b="1">
              <a:solidFill>
                <a:schemeClr val="dk1"/>
              </a:solidFill>
              <a:latin typeface="Times New Roman"/>
              <a:ea typeface="Times New Roman"/>
              <a:cs typeface="Times New Roman"/>
              <a:sym typeface="Times New Roman"/>
            </a:endParaRPr>
          </a:p>
        </p:txBody>
      </p:sp>
      <p:sp>
        <p:nvSpPr>
          <p:cNvPr id="389" name="Google Shape;389;p15"/>
          <p:cNvSpPr txBox="1"/>
          <p:nvPr/>
        </p:nvSpPr>
        <p:spPr>
          <a:xfrm>
            <a:off x="690317" y="2888574"/>
            <a:ext cx="11231217" cy="1323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0" u="none" strike="noStrike">
                <a:solidFill>
                  <a:schemeClr val="dk1"/>
                </a:solidFill>
                <a:latin typeface="Times New Roman"/>
                <a:ea typeface="Times New Roman"/>
                <a:cs typeface="Times New Roman"/>
                <a:sym typeface="Times New Roman"/>
              </a:rPr>
              <a:t>Data abstraction </a:t>
            </a:r>
            <a:r>
              <a:rPr lang="en-US" sz="2000" b="0" i="0" u="none" strike="noStrike">
                <a:solidFill>
                  <a:schemeClr val="dk1"/>
                </a:solidFill>
                <a:latin typeface="Times New Roman"/>
                <a:ea typeface="Times New Roman"/>
                <a:cs typeface="Times New Roman"/>
                <a:sym typeface="Times New Roman"/>
              </a:rPr>
              <a:t>generally refers to the suppression of details of data organization and storage, and the highlighting of the essential features for an improved understanding of data One of the main characteristics of the database approach is to support data abstraction so that different users can perceive data at their preferred level of detail</a:t>
            </a:r>
            <a:endParaRPr sz="2000">
              <a:solidFill>
                <a:schemeClr val="dk1"/>
              </a:solidFill>
              <a:latin typeface="Times New Roman"/>
              <a:ea typeface="Times New Roman"/>
              <a:cs typeface="Times New Roman"/>
              <a:sym typeface="Times New Roman"/>
            </a:endParaRPr>
          </a:p>
        </p:txBody>
      </p:sp>
      <p:sp>
        <p:nvSpPr>
          <p:cNvPr id="390" name="Google Shape;390;p15"/>
          <p:cNvSpPr txBox="1"/>
          <p:nvPr/>
        </p:nvSpPr>
        <p:spPr>
          <a:xfrm>
            <a:off x="690317" y="4486988"/>
            <a:ext cx="114432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a:solidFill>
                  <a:schemeClr val="dk1"/>
                </a:solidFill>
                <a:latin typeface="Times New Roman"/>
                <a:ea typeface="Times New Roman"/>
                <a:cs typeface="Times New Roman"/>
                <a:sym typeface="Times New Roman"/>
              </a:rPr>
              <a:t>A </a:t>
            </a:r>
            <a:r>
              <a:rPr lang="en-US" sz="2000" b="1" i="0" u="none" strike="noStrike">
                <a:solidFill>
                  <a:schemeClr val="dk1"/>
                </a:solidFill>
                <a:latin typeface="Times New Roman"/>
                <a:ea typeface="Times New Roman"/>
                <a:cs typeface="Times New Roman"/>
                <a:sym typeface="Times New Roman"/>
              </a:rPr>
              <a:t>data model</a:t>
            </a:r>
            <a:r>
              <a:rPr lang="en-US" sz="2000" b="0" i="0" u="none" strike="noStrike">
                <a:solidFill>
                  <a:schemeClr val="dk1"/>
                </a:solidFill>
                <a:latin typeface="Times New Roman"/>
                <a:ea typeface="Times New Roman"/>
                <a:cs typeface="Times New Roman"/>
                <a:sym typeface="Times New Roman"/>
              </a:rPr>
              <a:t>—a collection of concepts that can be used to describe the structure of a database By structure of a database we mean the data types, relationships, and constraints that apply to the data. Most data models also include a set of basic operations for specifying retrievals and updates on the database.</a:t>
            </a:r>
            <a:endParaRPr sz="2000">
              <a:solidFill>
                <a:schemeClr val="dk1"/>
              </a:solidFill>
              <a:latin typeface="Times New Roman"/>
              <a:ea typeface="Times New Roman"/>
              <a:cs typeface="Times New Roman"/>
              <a:sym typeface="Times New Roman"/>
            </a:endParaRPr>
          </a:p>
        </p:txBody>
      </p:sp>
      <p:sp>
        <p:nvSpPr>
          <p:cNvPr id="391" name="Google Shape;391;p15"/>
          <p:cNvSpPr txBox="1"/>
          <p:nvPr/>
        </p:nvSpPr>
        <p:spPr>
          <a:xfrm>
            <a:off x="690316" y="5654615"/>
            <a:ext cx="114432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a:solidFill>
                  <a:schemeClr val="dk1"/>
                </a:solidFill>
                <a:latin typeface="Times New Roman"/>
                <a:ea typeface="Times New Roman"/>
                <a:cs typeface="Times New Roman"/>
                <a:sym typeface="Times New Roman"/>
              </a:rPr>
              <a:t>Include concepts in the data model to specify the </a:t>
            </a:r>
            <a:r>
              <a:rPr lang="en-US" sz="2000" b="1" i="0" u="none" strike="noStrike">
                <a:solidFill>
                  <a:schemeClr val="dk1"/>
                </a:solidFill>
                <a:latin typeface="Times New Roman"/>
                <a:ea typeface="Times New Roman"/>
                <a:cs typeface="Times New Roman"/>
                <a:sym typeface="Times New Roman"/>
              </a:rPr>
              <a:t>dynamic aspect </a:t>
            </a:r>
            <a:r>
              <a:rPr lang="en-US" sz="2000" b="0" i="0" u="none" strike="noStrike">
                <a:solidFill>
                  <a:schemeClr val="dk1"/>
                </a:solidFill>
                <a:latin typeface="Times New Roman"/>
                <a:ea typeface="Times New Roman"/>
                <a:cs typeface="Times New Roman"/>
                <a:sym typeface="Times New Roman"/>
              </a:rPr>
              <a:t>or </a:t>
            </a:r>
            <a:r>
              <a:rPr lang="en-US" sz="2000" b="1" i="0" u="none" strike="noStrike">
                <a:solidFill>
                  <a:schemeClr val="dk1"/>
                </a:solidFill>
                <a:latin typeface="Times New Roman"/>
                <a:ea typeface="Times New Roman"/>
                <a:cs typeface="Times New Roman"/>
                <a:sym typeface="Times New Roman"/>
              </a:rPr>
              <a:t>behavior </a:t>
            </a:r>
            <a:r>
              <a:rPr lang="en-US" sz="2000" b="0" i="0" u="none" strike="noStrike">
                <a:solidFill>
                  <a:schemeClr val="dk1"/>
                </a:solidFill>
                <a:latin typeface="Times New Roman"/>
                <a:ea typeface="Times New Roman"/>
                <a:cs typeface="Times New Roman"/>
                <a:sym typeface="Times New Roman"/>
              </a:rPr>
              <a:t>of a database application</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alibri"/>
                <a:ea typeface="Calibri"/>
                <a:cs typeface="Calibri"/>
                <a:sym typeface="Calibri"/>
              </a:rPr>
              <a:t>16</a:t>
            </a:fld>
            <a:endParaRPr sz="2800">
              <a:solidFill>
                <a:schemeClr val="lt1"/>
              </a:solidFill>
              <a:latin typeface="Calibri"/>
              <a:ea typeface="Calibri"/>
              <a:cs typeface="Calibri"/>
              <a:sym typeface="Calibri"/>
            </a:endParaRPr>
          </a:p>
        </p:txBody>
      </p:sp>
      <p:pic>
        <p:nvPicPr>
          <p:cNvPr id="397" name="Google Shape;397;p16" descr="C:\Users\Mahesh Kumar Jha\Downloads\CMRIT NEW LOGO-01.png"/>
          <p:cNvPicPr preferRelativeResize="0"/>
          <p:nvPr/>
        </p:nvPicPr>
        <p:blipFill rotWithShape="1">
          <a:blip r:embed="rId3">
            <a:alphaModFix/>
          </a:blip>
          <a:srcRect l="10242" t="16174" r="4217"/>
          <a:stretch/>
        </p:blipFill>
        <p:spPr>
          <a:xfrm>
            <a:off x="530225" y="606425"/>
            <a:ext cx="1744663" cy="1222375"/>
          </a:xfrm>
          <a:prstGeom prst="rect">
            <a:avLst/>
          </a:prstGeom>
          <a:noFill/>
          <a:ln>
            <a:noFill/>
          </a:ln>
        </p:spPr>
      </p:pic>
      <p:sp>
        <p:nvSpPr>
          <p:cNvPr id="398" name="Google Shape;398;p16"/>
          <p:cNvSpPr txBox="1"/>
          <p:nvPr/>
        </p:nvSpPr>
        <p:spPr>
          <a:xfrm>
            <a:off x="379494" y="1995707"/>
            <a:ext cx="61092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chemeClr val="dk1"/>
                </a:solidFill>
                <a:latin typeface="Times New Roman"/>
                <a:ea typeface="Times New Roman"/>
                <a:cs typeface="Times New Roman"/>
                <a:sym typeface="Times New Roman"/>
              </a:rPr>
              <a:t>Categories of Data Models</a:t>
            </a:r>
            <a:endParaRPr sz="2400">
              <a:solidFill>
                <a:schemeClr val="dk1"/>
              </a:solidFill>
              <a:latin typeface="Times New Roman"/>
              <a:ea typeface="Times New Roman"/>
              <a:cs typeface="Times New Roman"/>
              <a:sym typeface="Times New Roman"/>
            </a:endParaRPr>
          </a:p>
        </p:txBody>
      </p:sp>
      <p:sp>
        <p:nvSpPr>
          <p:cNvPr id="399" name="Google Shape;399;p16"/>
          <p:cNvSpPr txBox="1"/>
          <p:nvPr/>
        </p:nvSpPr>
        <p:spPr>
          <a:xfrm>
            <a:off x="395758" y="2457372"/>
            <a:ext cx="11416748"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a:solidFill>
                  <a:schemeClr val="dk1"/>
                </a:solidFill>
                <a:latin typeface="Times New Roman"/>
                <a:ea typeface="Times New Roman"/>
                <a:cs typeface="Times New Roman"/>
                <a:sym typeface="Times New Roman"/>
              </a:rPr>
              <a:t>High-level </a:t>
            </a:r>
            <a:r>
              <a:rPr lang="en-US" sz="2000" b="0" i="0" u="none" strike="noStrike">
                <a:solidFill>
                  <a:schemeClr val="dk1"/>
                </a:solidFill>
                <a:latin typeface="Times New Roman"/>
                <a:ea typeface="Times New Roman"/>
                <a:cs typeface="Times New Roman"/>
                <a:sym typeface="Times New Roman"/>
              </a:rPr>
              <a:t>or </a:t>
            </a:r>
            <a:r>
              <a:rPr lang="en-US" sz="2000" b="1" i="0" u="none" strike="noStrike">
                <a:solidFill>
                  <a:schemeClr val="dk1"/>
                </a:solidFill>
                <a:latin typeface="Times New Roman"/>
                <a:ea typeface="Times New Roman"/>
                <a:cs typeface="Times New Roman"/>
                <a:sym typeface="Times New Roman"/>
              </a:rPr>
              <a:t>conceptual data models </a:t>
            </a:r>
            <a:r>
              <a:rPr lang="en-US" sz="2000" b="0" i="0" u="none" strike="noStrike">
                <a:solidFill>
                  <a:schemeClr val="dk1"/>
                </a:solidFill>
                <a:latin typeface="Times New Roman"/>
                <a:ea typeface="Times New Roman"/>
                <a:cs typeface="Times New Roman"/>
                <a:sym typeface="Times New Roman"/>
              </a:rPr>
              <a:t>provide concepts that are close to the way many users perceive</a:t>
            </a:r>
            <a:endParaRPr/>
          </a:p>
          <a:p>
            <a:pPr marL="0" marR="0" lvl="0" indent="0" algn="l" rtl="0">
              <a:spcBef>
                <a:spcPts val="0"/>
              </a:spcBef>
              <a:spcAft>
                <a:spcPts val="0"/>
              </a:spcAft>
              <a:buNone/>
            </a:pPr>
            <a:r>
              <a:rPr lang="en-US" sz="2000" b="0" i="0" u="none" strike="noStrike">
                <a:solidFill>
                  <a:schemeClr val="dk1"/>
                </a:solidFill>
                <a:latin typeface="Times New Roman"/>
                <a:ea typeface="Times New Roman"/>
                <a:cs typeface="Times New Roman"/>
                <a:sym typeface="Times New Roman"/>
              </a:rPr>
              <a:t>data, whereas </a:t>
            </a:r>
            <a:r>
              <a:rPr lang="en-US" sz="2000" b="1" i="0" u="none" strike="noStrike">
                <a:solidFill>
                  <a:schemeClr val="dk1"/>
                </a:solidFill>
                <a:latin typeface="Times New Roman"/>
                <a:ea typeface="Times New Roman"/>
                <a:cs typeface="Times New Roman"/>
                <a:sym typeface="Times New Roman"/>
              </a:rPr>
              <a:t>low-level </a:t>
            </a:r>
            <a:r>
              <a:rPr lang="en-US" sz="2000" b="0" i="0" u="none" strike="noStrike">
                <a:solidFill>
                  <a:schemeClr val="dk1"/>
                </a:solidFill>
                <a:latin typeface="Times New Roman"/>
                <a:ea typeface="Times New Roman"/>
                <a:cs typeface="Times New Roman"/>
                <a:sym typeface="Times New Roman"/>
              </a:rPr>
              <a:t>or </a:t>
            </a:r>
            <a:r>
              <a:rPr lang="en-US" sz="2000" b="1" i="0" u="none" strike="noStrike">
                <a:solidFill>
                  <a:schemeClr val="dk1"/>
                </a:solidFill>
                <a:latin typeface="Times New Roman"/>
                <a:ea typeface="Times New Roman"/>
                <a:cs typeface="Times New Roman"/>
                <a:sym typeface="Times New Roman"/>
              </a:rPr>
              <a:t>physical data models </a:t>
            </a:r>
            <a:r>
              <a:rPr lang="en-US" sz="2000" b="0" i="0" u="none" strike="noStrike">
                <a:solidFill>
                  <a:schemeClr val="dk1"/>
                </a:solidFill>
                <a:latin typeface="Times New Roman"/>
                <a:ea typeface="Times New Roman"/>
                <a:cs typeface="Times New Roman"/>
                <a:sym typeface="Times New Roman"/>
              </a:rPr>
              <a:t>provide concepts that describe the details of how data is stored on the computer storage media, typically magnetic disks.</a:t>
            </a:r>
            <a:endParaRPr/>
          </a:p>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Conceptual data models use concepts such as entities, attributes, and relationships. An entity represents a real-world object or concept.</a:t>
            </a:r>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An </a:t>
            </a:r>
            <a:r>
              <a:rPr lang="en-US" sz="2000" b="1">
                <a:solidFill>
                  <a:schemeClr val="dk1"/>
                </a:solidFill>
                <a:latin typeface="Times New Roman"/>
                <a:ea typeface="Times New Roman"/>
                <a:cs typeface="Times New Roman"/>
                <a:sym typeface="Times New Roman"/>
              </a:rPr>
              <a:t>attribute</a:t>
            </a:r>
            <a:r>
              <a:rPr lang="en-US" sz="2000">
                <a:solidFill>
                  <a:schemeClr val="dk1"/>
                </a:solidFill>
                <a:latin typeface="Times New Roman"/>
                <a:ea typeface="Times New Roman"/>
                <a:cs typeface="Times New Roman"/>
                <a:sym typeface="Times New Roman"/>
              </a:rPr>
              <a:t> represents some property of interest that further describes an entity, such as the employee’s name or salary. </a:t>
            </a:r>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Entity–relationship model</a:t>
            </a:r>
            <a:r>
              <a:rPr lang="en-US" sz="2000">
                <a:solidFill>
                  <a:schemeClr val="dk1"/>
                </a:solidFill>
                <a:latin typeface="Times New Roman"/>
                <a:ea typeface="Times New Roman"/>
                <a:cs typeface="Times New Roman"/>
                <a:sym typeface="Times New Roman"/>
              </a:rPr>
              <a:t>—a popular high-level conceptual data model.  A </a:t>
            </a:r>
            <a:r>
              <a:rPr lang="en-US" sz="2000" b="1">
                <a:solidFill>
                  <a:schemeClr val="dk1"/>
                </a:solidFill>
                <a:latin typeface="Times New Roman"/>
                <a:ea typeface="Times New Roman"/>
                <a:cs typeface="Times New Roman"/>
                <a:sym typeface="Times New Roman"/>
              </a:rPr>
              <a:t>relationship</a:t>
            </a:r>
            <a:r>
              <a:rPr lang="en-US" sz="2000">
                <a:solidFill>
                  <a:schemeClr val="dk1"/>
                </a:solidFill>
                <a:latin typeface="Times New Roman"/>
                <a:ea typeface="Times New Roman"/>
                <a:cs typeface="Times New Roman"/>
                <a:sym typeface="Times New Roman"/>
              </a:rPr>
              <a:t> among two or more entities represents an association among the entities.</a:t>
            </a:r>
            <a:endParaRPr/>
          </a:p>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Other Data models</a:t>
            </a:r>
            <a:r>
              <a:rPr lang="en-US" sz="2000">
                <a:solidFill>
                  <a:schemeClr val="dk1"/>
                </a:solidFill>
                <a:latin typeface="Times New Roman"/>
                <a:ea typeface="Times New Roman"/>
                <a:cs typeface="Times New Roman"/>
                <a:sym typeface="Times New Roman"/>
              </a:rPr>
              <a:t> are</a:t>
            </a:r>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Relational data model, as well as the so-called legacy data models—the network and hierarchical models, and </a:t>
            </a:r>
            <a:r>
              <a:rPr lang="en-US" sz="2000" b="1">
                <a:solidFill>
                  <a:schemeClr val="dk1"/>
                </a:solidFill>
                <a:latin typeface="Times New Roman"/>
                <a:ea typeface="Times New Roman"/>
                <a:cs typeface="Times New Roman"/>
                <a:sym typeface="Times New Roman"/>
              </a:rPr>
              <a:t>object data model (OMG) Object Data Management Group (ODMG)</a:t>
            </a:r>
            <a:endParaRPr sz="2000" b="1">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alibri"/>
                <a:ea typeface="Calibri"/>
                <a:cs typeface="Calibri"/>
                <a:sym typeface="Calibri"/>
              </a:rPr>
              <a:t>17</a:t>
            </a:fld>
            <a:endParaRPr sz="2800">
              <a:solidFill>
                <a:schemeClr val="lt1"/>
              </a:solidFill>
              <a:latin typeface="Calibri"/>
              <a:ea typeface="Calibri"/>
              <a:cs typeface="Calibri"/>
              <a:sym typeface="Calibri"/>
            </a:endParaRPr>
          </a:p>
        </p:txBody>
      </p:sp>
      <p:pic>
        <p:nvPicPr>
          <p:cNvPr id="405" name="Google Shape;405;p17" descr="C:\Users\Mahesh Kumar Jha\Downloads\CMRIT NEW LOGO-01.png"/>
          <p:cNvPicPr preferRelativeResize="0"/>
          <p:nvPr/>
        </p:nvPicPr>
        <p:blipFill rotWithShape="1">
          <a:blip r:embed="rId3">
            <a:alphaModFix/>
          </a:blip>
          <a:srcRect l="10242" t="16174" r="4217"/>
          <a:stretch/>
        </p:blipFill>
        <p:spPr>
          <a:xfrm>
            <a:off x="530225" y="606425"/>
            <a:ext cx="1744663" cy="1222375"/>
          </a:xfrm>
          <a:prstGeom prst="rect">
            <a:avLst/>
          </a:prstGeom>
          <a:noFill/>
          <a:ln>
            <a:noFill/>
          </a:ln>
        </p:spPr>
      </p:pic>
      <p:sp>
        <p:nvSpPr>
          <p:cNvPr id="406" name="Google Shape;406;p17"/>
          <p:cNvSpPr txBox="1"/>
          <p:nvPr/>
        </p:nvSpPr>
        <p:spPr>
          <a:xfrm>
            <a:off x="355399" y="2163378"/>
            <a:ext cx="610925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Schemas, Instances, and Database State</a:t>
            </a:r>
            <a:endParaRPr sz="2200">
              <a:solidFill>
                <a:schemeClr val="dk1"/>
              </a:solidFill>
              <a:latin typeface="Times New Roman"/>
              <a:ea typeface="Times New Roman"/>
              <a:cs typeface="Times New Roman"/>
              <a:sym typeface="Times New Roman"/>
            </a:endParaRPr>
          </a:p>
        </p:txBody>
      </p:sp>
      <p:sp>
        <p:nvSpPr>
          <p:cNvPr id="407" name="Google Shape;407;p17"/>
          <p:cNvSpPr txBox="1"/>
          <p:nvPr/>
        </p:nvSpPr>
        <p:spPr>
          <a:xfrm>
            <a:off x="612913" y="2628267"/>
            <a:ext cx="1096617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a:solidFill>
                  <a:schemeClr val="dk1"/>
                </a:solidFill>
                <a:latin typeface="Times New Roman"/>
                <a:ea typeface="Times New Roman"/>
                <a:cs typeface="Times New Roman"/>
                <a:sym typeface="Times New Roman"/>
              </a:rPr>
              <a:t>The description of a database is called the </a:t>
            </a:r>
            <a:r>
              <a:rPr lang="en-US" sz="2000" b="1" i="0" u="none" strike="noStrike">
                <a:solidFill>
                  <a:schemeClr val="dk1"/>
                </a:solidFill>
                <a:latin typeface="Times New Roman"/>
                <a:ea typeface="Times New Roman"/>
                <a:cs typeface="Times New Roman"/>
                <a:sym typeface="Times New Roman"/>
              </a:rPr>
              <a:t>database schema A displayed schema is called a</a:t>
            </a:r>
            <a:r>
              <a:rPr lang="en-US" sz="2000" b="0" i="0" u="none" strike="noStrike">
                <a:solidFill>
                  <a:schemeClr val="dk1"/>
                </a:solidFill>
                <a:latin typeface="Times New Roman"/>
                <a:ea typeface="Times New Roman"/>
                <a:cs typeface="Times New Roman"/>
                <a:sym typeface="Times New Roman"/>
              </a:rPr>
              <a:t> displayed schema is called a </a:t>
            </a:r>
            <a:r>
              <a:rPr lang="en-US" sz="2000" b="1" i="0" u="none" strike="noStrike">
                <a:solidFill>
                  <a:schemeClr val="dk1"/>
                </a:solidFill>
                <a:latin typeface="Times New Roman"/>
                <a:ea typeface="Times New Roman"/>
                <a:cs typeface="Times New Roman"/>
                <a:sym typeface="Times New Roman"/>
              </a:rPr>
              <a:t>schema diagram</a:t>
            </a:r>
            <a:endParaRPr sz="2000">
              <a:solidFill>
                <a:schemeClr val="dk1"/>
              </a:solidFill>
              <a:latin typeface="Times New Roman"/>
              <a:ea typeface="Times New Roman"/>
              <a:cs typeface="Times New Roman"/>
              <a:sym typeface="Times New Roman"/>
            </a:endParaRPr>
          </a:p>
        </p:txBody>
      </p:sp>
      <p:graphicFrame>
        <p:nvGraphicFramePr>
          <p:cNvPr id="408" name="Google Shape;408;p17"/>
          <p:cNvGraphicFramePr/>
          <p:nvPr/>
        </p:nvGraphicFramePr>
        <p:xfrm>
          <a:off x="646045" y="3978040"/>
          <a:ext cx="6838125" cy="370850"/>
        </p:xfrm>
        <a:graphic>
          <a:graphicData uri="http://schemas.openxmlformats.org/drawingml/2006/table">
            <a:tbl>
              <a:tblPr>
                <a:noFill/>
                <a:tableStyleId>{D1205C03-87C4-4AEE-BB18-C523FE7B7C5F}</a:tableStyleId>
              </a:tblPr>
              <a:tblGrid>
                <a:gridCol w="1134625">
                  <a:extLst>
                    <a:ext uri="{9D8B030D-6E8A-4147-A177-3AD203B41FA5}">
                      <a16:colId xmlns:a16="http://schemas.microsoft.com/office/drawing/2014/main" val="20000"/>
                    </a:ext>
                  </a:extLst>
                </a:gridCol>
                <a:gridCol w="2100800">
                  <a:extLst>
                    <a:ext uri="{9D8B030D-6E8A-4147-A177-3AD203B41FA5}">
                      <a16:colId xmlns:a16="http://schemas.microsoft.com/office/drawing/2014/main" val="20001"/>
                    </a:ext>
                  </a:extLst>
                </a:gridCol>
                <a:gridCol w="2098650">
                  <a:extLst>
                    <a:ext uri="{9D8B030D-6E8A-4147-A177-3AD203B41FA5}">
                      <a16:colId xmlns:a16="http://schemas.microsoft.com/office/drawing/2014/main" val="20002"/>
                    </a:ext>
                  </a:extLst>
                </a:gridCol>
                <a:gridCol w="150405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u="none" strike="noStrike" cap="none"/>
                        <a:t>Name </a:t>
                      </a:r>
                      <a:endParaRPr sz="1800"/>
                    </a:p>
                  </a:txBody>
                  <a:tcPr marL="91450" marR="91450" marT="45725" marB="45725"/>
                </a:tc>
                <a:tc>
                  <a:txBody>
                    <a:bodyPr/>
                    <a:lstStyle/>
                    <a:p>
                      <a:pPr marL="0" marR="0" lvl="0" indent="0" algn="l" rtl="0">
                        <a:spcBef>
                          <a:spcPts val="0"/>
                        </a:spcBef>
                        <a:spcAft>
                          <a:spcPts val="0"/>
                        </a:spcAft>
                        <a:buNone/>
                      </a:pPr>
                      <a:r>
                        <a:rPr lang="en-US" sz="1800"/>
                        <a:t>Student_Number</a:t>
                      </a:r>
                      <a:endParaRPr sz="1800"/>
                    </a:p>
                  </a:txBody>
                  <a:tcPr marL="91450" marR="91450" marT="45725" marB="45725"/>
                </a:tc>
                <a:tc>
                  <a:txBody>
                    <a:bodyPr/>
                    <a:lstStyle/>
                    <a:p>
                      <a:pPr marL="0" marR="0" lvl="0" indent="0" algn="l" rtl="0">
                        <a:spcBef>
                          <a:spcPts val="0"/>
                        </a:spcBef>
                        <a:spcAft>
                          <a:spcPts val="0"/>
                        </a:spcAft>
                        <a:buNone/>
                      </a:pPr>
                      <a:r>
                        <a:rPr lang="en-US" sz="1800"/>
                        <a:t>Class</a:t>
                      </a:r>
                      <a:endParaRPr sz="1800"/>
                    </a:p>
                  </a:txBody>
                  <a:tcPr marL="91450" marR="91450" marT="45725" marB="45725"/>
                </a:tc>
                <a:tc>
                  <a:txBody>
                    <a:bodyPr/>
                    <a:lstStyle/>
                    <a:p>
                      <a:pPr marL="0" marR="0" lvl="0" indent="0" algn="l" rtl="0">
                        <a:spcBef>
                          <a:spcPts val="0"/>
                        </a:spcBef>
                        <a:spcAft>
                          <a:spcPts val="0"/>
                        </a:spcAft>
                        <a:buNone/>
                      </a:pPr>
                      <a:r>
                        <a:rPr lang="en-US" sz="1800"/>
                        <a:t>Major</a:t>
                      </a:r>
                      <a:endParaRPr sz="1800"/>
                    </a:p>
                  </a:txBody>
                  <a:tcPr marL="91450" marR="91450" marT="45725" marB="45725"/>
                </a:tc>
                <a:extLst>
                  <a:ext uri="{0D108BD9-81ED-4DB2-BD59-A6C34878D82A}">
                    <a16:rowId xmlns:a16="http://schemas.microsoft.com/office/drawing/2014/main" val="10000"/>
                  </a:ext>
                </a:extLst>
              </a:tr>
            </a:tbl>
          </a:graphicData>
        </a:graphic>
      </p:graphicFrame>
      <p:sp>
        <p:nvSpPr>
          <p:cNvPr id="409" name="Google Shape;409;p17"/>
          <p:cNvSpPr txBox="1"/>
          <p:nvPr/>
        </p:nvSpPr>
        <p:spPr>
          <a:xfrm>
            <a:off x="612913" y="3456058"/>
            <a:ext cx="12722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Student</a:t>
            </a:r>
            <a:endParaRPr sz="2000" b="1">
              <a:solidFill>
                <a:schemeClr val="dk1"/>
              </a:solidFill>
              <a:latin typeface="Times New Roman"/>
              <a:ea typeface="Times New Roman"/>
              <a:cs typeface="Times New Roman"/>
              <a:sym typeface="Times New Roman"/>
            </a:endParaRPr>
          </a:p>
        </p:txBody>
      </p:sp>
      <p:sp>
        <p:nvSpPr>
          <p:cNvPr id="410" name="Google Shape;410;p17"/>
          <p:cNvSpPr txBox="1"/>
          <p:nvPr/>
        </p:nvSpPr>
        <p:spPr>
          <a:xfrm>
            <a:off x="732183" y="4671928"/>
            <a:ext cx="12722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Course</a:t>
            </a:r>
            <a:endParaRPr sz="2000" b="1">
              <a:solidFill>
                <a:schemeClr val="dk1"/>
              </a:solidFill>
              <a:latin typeface="Times New Roman"/>
              <a:ea typeface="Times New Roman"/>
              <a:cs typeface="Times New Roman"/>
              <a:sym typeface="Times New Roman"/>
            </a:endParaRPr>
          </a:p>
        </p:txBody>
      </p:sp>
      <p:graphicFrame>
        <p:nvGraphicFramePr>
          <p:cNvPr id="411" name="Google Shape;411;p17"/>
          <p:cNvGraphicFramePr/>
          <p:nvPr/>
        </p:nvGraphicFramePr>
        <p:xfrm>
          <a:off x="646045" y="5106214"/>
          <a:ext cx="7683375" cy="370850"/>
        </p:xfrm>
        <a:graphic>
          <a:graphicData uri="http://schemas.openxmlformats.org/drawingml/2006/table">
            <a:tbl>
              <a:tblPr>
                <a:noFill/>
                <a:tableStyleId>{D1205C03-87C4-4AEE-BB18-C523FE7B7C5F}</a:tableStyleId>
              </a:tblPr>
              <a:tblGrid>
                <a:gridCol w="1840475">
                  <a:extLst>
                    <a:ext uri="{9D8B030D-6E8A-4147-A177-3AD203B41FA5}">
                      <a16:colId xmlns:a16="http://schemas.microsoft.com/office/drawing/2014/main" val="20000"/>
                    </a:ext>
                  </a:extLst>
                </a:gridCol>
                <a:gridCol w="2240200">
                  <a:extLst>
                    <a:ext uri="{9D8B030D-6E8A-4147-A177-3AD203B41FA5}">
                      <a16:colId xmlns:a16="http://schemas.microsoft.com/office/drawing/2014/main" val="20001"/>
                    </a:ext>
                  </a:extLst>
                </a:gridCol>
                <a:gridCol w="1914700">
                  <a:extLst>
                    <a:ext uri="{9D8B030D-6E8A-4147-A177-3AD203B41FA5}">
                      <a16:colId xmlns:a16="http://schemas.microsoft.com/office/drawing/2014/main" val="20002"/>
                    </a:ext>
                  </a:extLst>
                </a:gridCol>
                <a:gridCol w="16880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a:t>Course_Name </a:t>
                      </a:r>
                      <a:endParaRPr sz="1800"/>
                    </a:p>
                  </a:txBody>
                  <a:tcPr marL="91450" marR="91450" marT="45725" marB="45725"/>
                </a:tc>
                <a:tc>
                  <a:txBody>
                    <a:bodyPr/>
                    <a:lstStyle/>
                    <a:p>
                      <a:pPr marL="0" marR="0" lvl="0" indent="0" algn="l" rtl="0">
                        <a:spcBef>
                          <a:spcPts val="0"/>
                        </a:spcBef>
                        <a:spcAft>
                          <a:spcPts val="0"/>
                        </a:spcAft>
                        <a:buNone/>
                      </a:pPr>
                      <a:r>
                        <a:rPr lang="en-US" sz="1800"/>
                        <a:t>Course_Number</a:t>
                      </a:r>
                      <a:endParaRPr sz="1800"/>
                    </a:p>
                  </a:txBody>
                  <a:tcPr marL="91450" marR="91450" marT="45725" marB="45725"/>
                </a:tc>
                <a:tc>
                  <a:txBody>
                    <a:bodyPr/>
                    <a:lstStyle/>
                    <a:p>
                      <a:pPr marL="0" marR="0" lvl="0" indent="0" algn="l" rtl="0">
                        <a:spcBef>
                          <a:spcPts val="0"/>
                        </a:spcBef>
                        <a:spcAft>
                          <a:spcPts val="0"/>
                        </a:spcAft>
                        <a:buNone/>
                      </a:pPr>
                      <a:r>
                        <a:rPr lang="en-US" sz="1800"/>
                        <a:t>Credit_Hours</a:t>
                      </a:r>
                      <a:endParaRPr sz="1800"/>
                    </a:p>
                  </a:txBody>
                  <a:tcPr marL="91450" marR="91450" marT="45725" marB="45725"/>
                </a:tc>
                <a:tc>
                  <a:txBody>
                    <a:bodyPr/>
                    <a:lstStyle/>
                    <a:p>
                      <a:pPr marL="0" marR="0" lvl="0" indent="0" algn="l" rtl="0">
                        <a:spcBef>
                          <a:spcPts val="0"/>
                        </a:spcBef>
                        <a:spcAft>
                          <a:spcPts val="0"/>
                        </a:spcAft>
                        <a:buNone/>
                      </a:pPr>
                      <a:r>
                        <a:rPr lang="en-US" sz="1800"/>
                        <a:t>Department</a:t>
                      </a:r>
                      <a:endParaRPr sz="1800"/>
                    </a:p>
                  </a:txBody>
                  <a:tcPr marL="91450" marR="91450" marT="45725" marB="45725"/>
                </a:tc>
                <a:extLst>
                  <a:ext uri="{0D108BD9-81ED-4DB2-BD59-A6C34878D82A}">
                    <a16:rowId xmlns:a16="http://schemas.microsoft.com/office/drawing/2014/main" val="10000"/>
                  </a:ext>
                </a:extLst>
              </a:tr>
            </a:tbl>
          </a:graphicData>
        </a:graphic>
      </p:graphicFrame>
      <p:sp>
        <p:nvSpPr>
          <p:cNvPr id="412" name="Google Shape;412;p17"/>
          <p:cNvSpPr txBox="1"/>
          <p:nvPr/>
        </p:nvSpPr>
        <p:spPr>
          <a:xfrm>
            <a:off x="642730" y="5712406"/>
            <a:ext cx="185861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Prerequisite</a:t>
            </a:r>
            <a:endParaRPr sz="2000" b="1">
              <a:solidFill>
                <a:schemeClr val="dk1"/>
              </a:solidFill>
              <a:latin typeface="Times New Roman"/>
              <a:ea typeface="Times New Roman"/>
              <a:cs typeface="Times New Roman"/>
              <a:sym typeface="Times New Roman"/>
            </a:endParaRPr>
          </a:p>
        </p:txBody>
      </p:sp>
      <p:graphicFrame>
        <p:nvGraphicFramePr>
          <p:cNvPr id="413" name="Google Shape;413;p17"/>
          <p:cNvGraphicFramePr/>
          <p:nvPr/>
        </p:nvGraphicFramePr>
        <p:xfrm>
          <a:off x="2501348" y="6112516"/>
          <a:ext cx="5705050" cy="370850"/>
        </p:xfrm>
        <a:graphic>
          <a:graphicData uri="http://schemas.openxmlformats.org/drawingml/2006/table">
            <a:tbl>
              <a:tblPr>
                <a:noFill/>
                <a:tableStyleId>{D1205C03-87C4-4AEE-BB18-C523FE7B7C5F}</a:tableStyleId>
              </a:tblPr>
              <a:tblGrid>
                <a:gridCol w="2699325">
                  <a:extLst>
                    <a:ext uri="{9D8B030D-6E8A-4147-A177-3AD203B41FA5}">
                      <a16:colId xmlns:a16="http://schemas.microsoft.com/office/drawing/2014/main" val="20000"/>
                    </a:ext>
                  </a:extLst>
                </a:gridCol>
                <a:gridCol w="3005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a:t>Course_Number</a:t>
                      </a:r>
                      <a:endParaRPr sz="1800"/>
                    </a:p>
                  </a:txBody>
                  <a:tcPr marL="91450" marR="91450" marT="45725" marB="45725"/>
                </a:tc>
                <a:tc>
                  <a:txBody>
                    <a:bodyPr/>
                    <a:lstStyle/>
                    <a:p>
                      <a:pPr marL="0" marR="0" lvl="0" indent="0" algn="l" rtl="0">
                        <a:spcBef>
                          <a:spcPts val="0"/>
                        </a:spcBef>
                        <a:spcAft>
                          <a:spcPts val="0"/>
                        </a:spcAft>
                        <a:buNone/>
                      </a:pPr>
                      <a:r>
                        <a:rPr lang="en-US" sz="1800"/>
                        <a:t>Prerequisite_Number</a:t>
                      </a:r>
                      <a:endParaRPr sz="180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8"/>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10/20/2023</a:t>
            </a:r>
            <a:endParaRPr/>
          </a:p>
        </p:txBody>
      </p:sp>
      <p:sp>
        <p:nvSpPr>
          <p:cNvPr id="419" name="Google Shape;419;p1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18</a:t>
            </a:fld>
            <a:endParaRPr/>
          </a:p>
        </p:txBody>
      </p:sp>
      <p:sp>
        <p:nvSpPr>
          <p:cNvPr id="420" name="Google Shape;420;p18"/>
          <p:cNvSpPr txBox="1"/>
          <p:nvPr/>
        </p:nvSpPr>
        <p:spPr>
          <a:xfrm>
            <a:off x="3120887" y="1056698"/>
            <a:ext cx="88060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chemeClr val="dk1"/>
                </a:solidFill>
                <a:latin typeface="Times New Roman"/>
                <a:ea typeface="Times New Roman"/>
                <a:cs typeface="Times New Roman"/>
                <a:sym typeface="Times New Roman"/>
              </a:rPr>
              <a:t>Three-Schema Architecture and Data Independence</a:t>
            </a:r>
            <a:endParaRPr sz="2400">
              <a:solidFill>
                <a:schemeClr val="dk1"/>
              </a:solidFill>
              <a:latin typeface="Times New Roman"/>
              <a:ea typeface="Times New Roman"/>
              <a:cs typeface="Times New Roman"/>
              <a:sym typeface="Times New Roman"/>
            </a:endParaRPr>
          </a:p>
        </p:txBody>
      </p:sp>
      <p:pic>
        <p:nvPicPr>
          <p:cNvPr id="421" name="Google Shape;421;p18" descr="C:\Users\Mahesh Kumar Jha\Downloads\CMRIT NEW LOGO-01.png"/>
          <p:cNvPicPr preferRelativeResize="0"/>
          <p:nvPr/>
        </p:nvPicPr>
        <p:blipFill rotWithShape="1">
          <a:blip r:embed="rId3">
            <a:alphaModFix/>
          </a:blip>
          <a:srcRect l="10242" t="16174" r="4217"/>
          <a:stretch/>
        </p:blipFill>
        <p:spPr>
          <a:xfrm>
            <a:off x="639555" y="537152"/>
            <a:ext cx="1744663" cy="1222375"/>
          </a:xfrm>
          <a:prstGeom prst="rect">
            <a:avLst/>
          </a:prstGeom>
          <a:noFill/>
          <a:ln>
            <a:noFill/>
          </a:ln>
        </p:spPr>
      </p:pic>
      <p:sp>
        <p:nvSpPr>
          <p:cNvPr id="422" name="Google Shape;422;p18"/>
          <p:cNvSpPr txBox="1"/>
          <p:nvPr/>
        </p:nvSpPr>
        <p:spPr>
          <a:xfrm>
            <a:off x="306939" y="2305615"/>
            <a:ext cx="4154557"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0" i="0" u="none" strike="noStrike">
                <a:solidFill>
                  <a:schemeClr val="dk1"/>
                </a:solidFill>
                <a:latin typeface="Times New Roman"/>
                <a:ea typeface="Times New Roman"/>
                <a:cs typeface="Times New Roman"/>
                <a:sym typeface="Times New Roman"/>
              </a:rPr>
              <a:t>The </a:t>
            </a:r>
            <a:r>
              <a:rPr lang="en-US" sz="2000" b="1" i="0" u="none" strike="noStrike">
                <a:solidFill>
                  <a:schemeClr val="dk1"/>
                </a:solidFill>
                <a:latin typeface="Times New Roman"/>
                <a:ea typeface="Times New Roman"/>
                <a:cs typeface="Times New Roman"/>
                <a:sym typeface="Times New Roman"/>
              </a:rPr>
              <a:t>internal level </a:t>
            </a:r>
            <a:r>
              <a:rPr lang="en-US" sz="2000" b="0" i="0" u="none" strike="noStrike">
                <a:solidFill>
                  <a:schemeClr val="dk1"/>
                </a:solidFill>
                <a:latin typeface="Times New Roman"/>
                <a:ea typeface="Times New Roman"/>
                <a:cs typeface="Times New Roman"/>
                <a:sym typeface="Times New Roman"/>
              </a:rPr>
              <a:t>has an </a:t>
            </a:r>
            <a:r>
              <a:rPr lang="en-US" sz="2000" b="1" i="0" u="none" strike="noStrike">
                <a:solidFill>
                  <a:schemeClr val="dk1"/>
                </a:solidFill>
                <a:latin typeface="Times New Roman"/>
                <a:ea typeface="Times New Roman"/>
                <a:cs typeface="Times New Roman"/>
                <a:sym typeface="Times New Roman"/>
              </a:rPr>
              <a:t>internal schema</a:t>
            </a:r>
            <a:r>
              <a:rPr lang="en-US" sz="2000" b="0" i="0" u="none" strike="noStrike">
                <a:solidFill>
                  <a:schemeClr val="dk1"/>
                </a:solidFill>
                <a:latin typeface="Times New Roman"/>
                <a:ea typeface="Times New Roman"/>
                <a:cs typeface="Times New Roman"/>
                <a:sym typeface="Times New Roman"/>
              </a:rPr>
              <a:t>, which describes the physical storage structure of the database. The internal schema uses a physical data model and describes the complete details of data storage and access paths for the database.</a:t>
            </a:r>
            <a:endParaRPr sz="2000">
              <a:solidFill>
                <a:schemeClr val="dk1"/>
              </a:solidFill>
              <a:latin typeface="Times New Roman"/>
              <a:ea typeface="Times New Roman"/>
              <a:cs typeface="Times New Roman"/>
              <a:sym typeface="Times New Roman"/>
            </a:endParaRPr>
          </a:p>
        </p:txBody>
      </p:sp>
      <p:pic>
        <p:nvPicPr>
          <p:cNvPr id="423" name="Google Shape;423;p18"/>
          <p:cNvPicPr preferRelativeResize="0"/>
          <p:nvPr/>
        </p:nvPicPr>
        <p:blipFill rotWithShape="1">
          <a:blip r:embed="rId4">
            <a:alphaModFix/>
          </a:blip>
          <a:srcRect/>
          <a:stretch/>
        </p:blipFill>
        <p:spPr>
          <a:xfrm>
            <a:off x="5080249" y="2309767"/>
            <a:ext cx="6804812" cy="45782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9" name="Google Shape;429;p1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19</a:t>
            </a:fld>
            <a:endParaRPr/>
          </a:p>
        </p:txBody>
      </p:sp>
      <p:sp>
        <p:nvSpPr>
          <p:cNvPr id="430" name="Google Shape;430;p19"/>
          <p:cNvSpPr txBox="1"/>
          <p:nvPr/>
        </p:nvSpPr>
        <p:spPr>
          <a:xfrm>
            <a:off x="374374" y="2497931"/>
            <a:ext cx="11443252" cy="24622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0" i="0" u="none" strike="noStrike">
                <a:solidFill>
                  <a:schemeClr val="dk1"/>
                </a:solidFill>
                <a:latin typeface="Times New Roman"/>
                <a:ea typeface="Times New Roman"/>
                <a:cs typeface="Times New Roman"/>
                <a:sym typeface="Times New Roman"/>
              </a:rPr>
              <a:t>The </a:t>
            </a:r>
            <a:r>
              <a:rPr lang="en-US" sz="2200" b="1" i="0" u="none" strike="noStrike">
                <a:solidFill>
                  <a:schemeClr val="dk1"/>
                </a:solidFill>
                <a:latin typeface="Times New Roman"/>
                <a:ea typeface="Times New Roman"/>
                <a:cs typeface="Times New Roman"/>
                <a:sym typeface="Times New Roman"/>
              </a:rPr>
              <a:t>conceptual level </a:t>
            </a:r>
            <a:r>
              <a:rPr lang="en-US" sz="2200" b="0" i="0" u="none" strike="noStrike">
                <a:solidFill>
                  <a:schemeClr val="dk1"/>
                </a:solidFill>
                <a:latin typeface="Times New Roman"/>
                <a:ea typeface="Times New Roman"/>
                <a:cs typeface="Times New Roman"/>
                <a:sym typeface="Times New Roman"/>
              </a:rPr>
              <a:t>has a </a:t>
            </a:r>
            <a:r>
              <a:rPr lang="en-US" sz="2200" b="1" i="0" u="none" strike="noStrike">
                <a:solidFill>
                  <a:schemeClr val="dk1"/>
                </a:solidFill>
                <a:latin typeface="Times New Roman"/>
                <a:ea typeface="Times New Roman"/>
                <a:cs typeface="Times New Roman"/>
                <a:sym typeface="Times New Roman"/>
              </a:rPr>
              <a:t>conceptual schema</a:t>
            </a:r>
            <a:r>
              <a:rPr lang="en-US" sz="2200" b="0" i="0" u="none" strike="noStrike">
                <a:solidFill>
                  <a:schemeClr val="dk1"/>
                </a:solidFill>
                <a:latin typeface="Times New Roman"/>
                <a:ea typeface="Times New Roman"/>
                <a:cs typeface="Times New Roman"/>
                <a:sym typeface="Times New Roman"/>
              </a:rPr>
              <a:t>, which describes the structure of the whole database for a community of users. The conceptual schema hides the details of physical storage structures and concentrates on describing entities, data types, relationships, user operations, and constraints.</a:t>
            </a:r>
            <a:endParaRPr/>
          </a:p>
          <a:p>
            <a:pPr marL="0" marR="0" lvl="0" indent="0" algn="just" rtl="0">
              <a:spcBef>
                <a:spcPts val="0"/>
              </a:spcBef>
              <a:spcAft>
                <a:spcPts val="0"/>
              </a:spcAft>
              <a:buNone/>
            </a:pPr>
            <a:endParaRPr sz="22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200">
                <a:solidFill>
                  <a:schemeClr val="dk1"/>
                </a:solidFill>
                <a:latin typeface="Times New Roman"/>
                <a:ea typeface="Times New Roman"/>
                <a:cs typeface="Times New Roman"/>
                <a:sym typeface="Times New Roman"/>
              </a:rPr>
              <a:t>The </a:t>
            </a:r>
            <a:r>
              <a:rPr lang="en-US" sz="2200" b="1">
                <a:solidFill>
                  <a:schemeClr val="dk1"/>
                </a:solidFill>
                <a:latin typeface="Times New Roman"/>
                <a:ea typeface="Times New Roman"/>
                <a:cs typeface="Times New Roman"/>
                <a:sym typeface="Times New Roman"/>
              </a:rPr>
              <a:t>external</a:t>
            </a:r>
            <a:r>
              <a:rPr lang="en-US" sz="2200">
                <a:solidFill>
                  <a:schemeClr val="dk1"/>
                </a:solidFill>
                <a:latin typeface="Times New Roman"/>
                <a:ea typeface="Times New Roman"/>
                <a:cs typeface="Times New Roman"/>
                <a:sym typeface="Times New Roman"/>
              </a:rPr>
              <a:t> or </a:t>
            </a:r>
            <a:r>
              <a:rPr lang="en-US" sz="2200" b="1">
                <a:solidFill>
                  <a:schemeClr val="dk1"/>
                </a:solidFill>
                <a:latin typeface="Times New Roman"/>
                <a:ea typeface="Times New Roman"/>
                <a:cs typeface="Times New Roman"/>
                <a:sym typeface="Times New Roman"/>
              </a:rPr>
              <a:t>view level </a:t>
            </a:r>
            <a:r>
              <a:rPr lang="en-US" sz="2200">
                <a:solidFill>
                  <a:schemeClr val="dk1"/>
                </a:solidFill>
                <a:latin typeface="Times New Roman"/>
                <a:ea typeface="Times New Roman"/>
                <a:cs typeface="Times New Roman"/>
                <a:sym typeface="Times New Roman"/>
              </a:rPr>
              <a:t>includes a number of </a:t>
            </a:r>
            <a:r>
              <a:rPr lang="en-US" sz="2200" b="1">
                <a:solidFill>
                  <a:schemeClr val="dk1"/>
                </a:solidFill>
                <a:latin typeface="Times New Roman"/>
                <a:ea typeface="Times New Roman"/>
                <a:cs typeface="Times New Roman"/>
                <a:sym typeface="Times New Roman"/>
              </a:rPr>
              <a:t>external schemas </a:t>
            </a:r>
            <a:r>
              <a:rPr lang="en-US" sz="2200">
                <a:solidFill>
                  <a:schemeClr val="dk1"/>
                </a:solidFill>
                <a:latin typeface="Times New Roman"/>
                <a:ea typeface="Times New Roman"/>
                <a:cs typeface="Times New Roman"/>
                <a:sym typeface="Times New Roman"/>
              </a:rPr>
              <a:t>or </a:t>
            </a:r>
            <a:r>
              <a:rPr lang="en-US" sz="2200" b="1">
                <a:solidFill>
                  <a:schemeClr val="dk1"/>
                </a:solidFill>
                <a:latin typeface="Times New Roman"/>
                <a:ea typeface="Times New Roman"/>
                <a:cs typeface="Times New Roman"/>
                <a:sym typeface="Times New Roman"/>
              </a:rPr>
              <a:t>user views</a:t>
            </a:r>
            <a:r>
              <a:rPr lang="en-US" sz="2200">
                <a:solidFill>
                  <a:schemeClr val="dk1"/>
                </a:solidFill>
                <a:latin typeface="Times New Roman"/>
                <a:ea typeface="Times New Roman"/>
                <a:cs typeface="Times New Roman"/>
                <a:sym typeface="Times New Roman"/>
              </a:rPr>
              <a:t>. Each external schema describes the part of the database that a particular user group is interested in and hides the rest of the database from that user group.</a:t>
            </a:r>
            <a:endParaRPr sz="2200">
              <a:solidFill>
                <a:schemeClr val="dk1"/>
              </a:solidFill>
              <a:latin typeface="Times New Roman"/>
              <a:ea typeface="Times New Roman"/>
              <a:cs typeface="Times New Roman"/>
              <a:sym typeface="Times New Roman"/>
            </a:endParaRPr>
          </a:p>
        </p:txBody>
      </p:sp>
      <p:pic>
        <p:nvPicPr>
          <p:cNvPr id="431" name="Google Shape;431;p19" descr="C:\Users\Mahesh Kumar Jha\Downloads\CMRIT NEW LOGO-01.png"/>
          <p:cNvPicPr preferRelativeResize="0"/>
          <p:nvPr/>
        </p:nvPicPr>
        <p:blipFill rotWithShape="1">
          <a:blip r:embed="rId3">
            <a:alphaModFix/>
          </a:blip>
          <a:srcRect l="10242" t="16174" r="4217"/>
          <a:stretch/>
        </p:blipFill>
        <p:spPr>
          <a:xfrm>
            <a:off x="639555" y="537152"/>
            <a:ext cx="1744663" cy="1222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
          <p:cNvSpPr txBox="1">
            <a:spLocks noGrp="1"/>
          </p:cNvSpPr>
          <p:nvPr>
            <p:ph type="title"/>
          </p:nvPr>
        </p:nvSpPr>
        <p:spPr>
          <a:xfrm>
            <a:off x="1828800" y="996950"/>
            <a:ext cx="8331200" cy="5651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lt1"/>
                </a:solidFill>
                <a:latin typeface="Arial"/>
                <a:ea typeface="Arial"/>
                <a:cs typeface="Arial"/>
                <a:sym typeface="Arial"/>
              </a:rPr>
              <a:t>DBMS - Module 1</a:t>
            </a:r>
            <a:endParaRPr/>
          </a:p>
        </p:txBody>
      </p:sp>
      <p:sp>
        <p:nvSpPr>
          <p:cNvPr id="268" name="Google Shape;268;p2"/>
          <p:cNvSpPr txBox="1">
            <a:spLocks noGrp="1"/>
          </p:cNvSpPr>
          <p:nvPr>
            <p:ph type="body" idx="1"/>
          </p:nvPr>
        </p:nvSpPr>
        <p:spPr>
          <a:xfrm>
            <a:off x="-24965" y="2035750"/>
            <a:ext cx="7243184" cy="4336473"/>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lnSpc>
                <a:spcPct val="120000"/>
              </a:lnSpc>
              <a:spcBef>
                <a:spcPts val="0"/>
              </a:spcBef>
              <a:spcAft>
                <a:spcPts val="0"/>
              </a:spcAft>
              <a:buClr>
                <a:srgbClr val="C0590E"/>
              </a:buClr>
              <a:buSzPct val="80000"/>
              <a:buFont typeface="Noto Sans Symbols"/>
              <a:buChar char="⮚"/>
            </a:pPr>
            <a:r>
              <a:rPr lang="en-US" sz="11200" b="1">
                <a:latin typeface="Times New Roman"/>
                <a:ea typeface="Times New Roman"/>
                <a:cs typeface="Times New Roman"/>
                <a:sym typeface="Times New Roman"/>
              </a:rPr>
              <a:t>Introduction to Databases</a:t>
            </a:r>
            <a:endParaRPr/>
          </a:p>
          <a:p>
            <a:pPr marL="742950" lvl="1" indent="-285750" algn="l" rtl="0">
              <a:lnSpc>
                <a:spcPct val="120000"/>
              </a:lnSpc>
              <a:spcBef>
                <a:spcPts val="0"/>
              </a:spcBef>
              <a:spcAft>
                <a:spcPts val="0"/>
              </a:spcAft>
              <a:buClr>
                <a:srgbClr val="C0590E"/>
              </a:buClr>
              <a:buSzPct val="80000"/>
              <a:buFont typeface="Noto Sans Symbols"/>
              <a:buChar char="⮚"/>
            </a:pPr>
            <a:r>
              <a:rPr lang="en-US" sz="9600">
                <a:latin typeface="Times New Roman"/>
                <a:ea typeface="Times New Roman"/>
                <a:cs typeface="Times New Roman"/>
                <a:sym typeface="Times New Roman"/>
              </a:rPr>
              <a:t>Introduction</a:t>
            </a:r>
            <a:endParaRPr/>
          </a:p>
          <a:p>
            <a:pPr marL="742950" lvl="1" indent="-285750" algn="l" rtl="0">
              <a:lnSpc>
                <a:spcPct val="120000"/>
              </a:lnSpc>
              <a:spcBef>
                <a:spcPts val="0"/>
              </a:spcBef>
              <a:spcAft>
                <a:spcPts val="0"/>
              </a:spcAft>
              <a:buClr>
                <a:srgbClr val="C0590E"/>
              </a:buClr>
              <a:buSzPct val="80000"/>
              <a:buFont typeface="Noto Sans Symbols"/>
              <a:buChar char="⮚"/>
            </a:pPr>
            <a:r>
              <a:rPr lang="en-US" sz="9600">
                <a:latin typeface="Times New Roman"/>
                <a:ea typeface="Times New Roman"/>
                <a:cs typeface="Times New Roman"/>
                <a:sym typeface="Times New Roman"/>
              </a:rPr>
              <a:t>Characteristics of Data base Approach</a:t>
            </a:r>
            <a:endParaRPr/>
          </a:p>
          <a:p>
            <a:pPr marL="742950" lvl="1" indent="-285750" algn="l" rtl="0">
              <a:lnSpc>
                <a:spcPct val="120000"/>
              </a:lnSpc>
              <a:spcBef>
                <a:spcPts val="0"/>
              </a:spcBef>
              <a:spcAft>
                <a:spcPts val="0"/>
              </a:spcAft>
              <a:buClr>
                <a:srgbClr val="C0590E"/>
              </a:buClr>
              <a:buSzPct val="80000"/>
              <a:buFont typeface="Noto Sans Symbols"/>
              <a:buChar char="⮚"/>
            </a:pPr>
            <a:r>
              <a:rPr lang="en-US" sz="9600">
                <a:latin typeface="Times New Roman"/>
                <a:ea typeface="Times New Roman"/>
                <a:cs typeface="Times New Roman"/>
                <a:sym typeface="Times New Roman"/>
              </a:rPr>
              <a:t>Advantages of using the DBMS approach</a:t>
            </a:r>
            <a:endParaRPr/>
          </a:p>
          <a:p>
            <a:pPr marL="742950" lvl="1" indent="-285750" algn="l" rtl="0">
              <a:lnSpc>
                <a:spcPct val="120000"/>
              </a:lnSpc>
              <a:spcBef>
                <a:spcPts val="0"/>
              </a:spcBef>
              <a:spcAft>
                <a:spcPts val="0"/>
              </a:spcAft>
              <a:buClr>
                <a:srgbClr val="C0590E"/>
              </a:buClr>
              <a:buSzPct val="80000"/>
              <a:buFont typeface="Noto Sans Symbols"/>
              <a:buChar char="⮚"/>
            </a:pPr>
            <a:r>
              <a:rPr lang="en-US" sz="9600">
                <a:latin typeface="Times New Roman"/>
                <a:ea typeface="Times New Roman"/>
                <a:cs typeface="Times New Roman"/>
                <a:sym typeface="Times New Roman"/>
              </a:rPr>
              <a:t>History of database applications.</a:t>
            </a:r>
            <a:endParaRPr/>
          </a:p>
          <a:p>
            <a:pPr marL="342900" lvl="0" indent="-342900" algn="l" rtl="0">
              <a:lnSpc>
                <a:spcPct val="120000"/>
              </a:lnSpc>
              <a:spcBef>
                <a:spcPts val="0"/>
              </a:spcBef>
              <a:spcAft>
                <a:spcPts val="0"/>
              </a:spcAft>
              <a:buClr>
                <a:srgbClr val="C0590E"/>
              </a:buClr>
              <a:buSzPct val="80000"/>
              <a:buFont typeface="Noto Sans Symbols"/>
              <a:buChar char="⮚"/>
            </a:pPr>
            <a:r>
              <a:rPr lang="en-US" sz="11200" b="1">
                <a:latin typeface="Times New Roman"/>
                <a:ea typeface="Times New Roman"/>
                <a:cs typeface="Times New Roman"/>
                <a:sym typeface="Times New Roman"/>
              </a:rPr>
              <a:t>Overview of Database Languages and Architectures</a:t>
            </a:r>
            <a:endParaRPr/>
          </a:p>
          <a:p>
            <a:pPr marL="742950" lvl="1" indent="-285750" algn="l" rtl="0">
              <a:lnSpc>
                <a:spcPct val="120000"/>
              </a:lnSpc>
              <a:spcBef>
                <a:spcPts val="0"/>
              </a:spcBef>
              <a:spcAft>
                <a:spcPts val="0"/>
              </a:spcAft>
              <a:buClr>
                <a:srgbClr val="C0590E"/>
              </a:buClr>
              <a:buSzPct val="80000"/>
              <a:buFont typeface="Noto Sans Symbols"/>
              <a:buChar char="⮚"/>
            </a:pPr>
            <a:r>
              <a:rPr lang="en-US" sz="9600">
                <a:latin typeface="Times New Roman"/>
                <a:ea typeface="Times New Roman"/>
                <a:cs typeface="Times New Roman"/>
                <a:sym typeface="Times New Roman"/>
              </a:rPr>
              <a:t>Data Models</a:t>
            </a:r>
            <a:endParaRPr/>
          </a:p>
          <a:p>
            <a:pPr marL="742950" lvl="1" indent="-285750" algn="l" rtl="0">
              <a:lnSpc>
                <a:spcPct val="120000"/>
              </a:lnSpc>
              <a:spcBef>
                <a:spcPts val="0"/>
              </a:spcBef>
              <a:spcAft>
                <a:spcPts val="0"/>
              </a:spcAft>
              <a:buClr>
                <a:srgbClr val="C0590E"/>
              </a:buClr>
              <a:buSzPct val="80000"/>
              <a:buFont typeface="Noto Sans Symbols"/>
              <a:buChar char="⮚"/>
            </a:pPr>
            <a:r>
              <a:rPr lang="en-US" sz="9600">
                <a:latin typeface="Times New Roman"/>
                <a:ea typeface="Times New Roman"/>
                <a:cs typeface="Times New Roman"/>
                <a:sym typeface="Times New Roman"/>
              </a:rPr>
              <a:t>Schemas and Instances </a:t>
            </a:r>
            <a:endParaRPr/>
          </a:p>
          <a:p>
            <a:pPr marL="742950" lvl="1" indent="-285750" algn="l" rtl="0">
              <a:lnSpc>
                <a:spcPct val="120000"/>
              </a:lnSpc>
              <a:spcBef>
                <a:spcPts val="0"/>
              </a:spcBef>
              <a:spcAft>
                <a:spcPts val="0"/>
              </a:spcAft>
              <a:buClr>
                <a:srgbClr val="C0590E"/>
              </a:buClr>
              <a:buSzPct val="80000"/>
              <a:buFont typeface="Noto Sans Symbols"/>
              <a:buChar char="⮚"/>
            </a:pPr>
            <a:r>
              <a:rPr lang="en-US" sz="9600">
                <a:latin typeface="Times New Roman"/>
                <a:ea typeface="Times New Roman"/>
                <a:cs typeface="Times New Roman"/>
                <a:sym typeface="Times New Roman"/>
              </a:rPr>
              <a:t>Three Schema Architecture and Data Independence</a:t>
            </a:r>
            <a:endParaRPr/>
          </a:p>
          <a:p>
            <a:pPr marL="742950" lvl="1" indent="-285750" algn="l" rtl="0">
              <a:lnSpc>
                <a:spcPct val="120000"/>
              </a:lnSpc>
              <a:spcBef>
                <a:spcPts val="0"/>
              </a:spcBef>
              <a:spcAft>
                <a:spcPts val="0"/>
              </a:spcAft>
              <a:buClr>
                <a:srgbClr val="C0590E"/>
              </a:buClr>
              <a:buSzPct val="80000"/>
              <a:buFont typeface="Noto Sans Symbols"/>
              <a:buChar char="⮚"/>
            </a:pPr>
            <a:r>
              <a:rPr lang="en-US" sz="9600">
                <a:latin typeface="Times New Roman"/>
                <a:ea typeface="Times New Roman"/>
                <a:cs typeface="Times New Roman"/>
                <a:sym typeface="Times New Roman"/>
              </a:rPr>
              <a:t>Database Languages and Interfaces</a:t>
            </a:r>
            <a:endParaRPr sz="11200">
              <a:latin typeface="Times New Roman"/>
              <a:ea typeface="Times New Roman"/>
              <a:cs typeface="Times New Roman"/>
              <a:sym typeface="Times New Roman"/>
            </a:endParaRPr>
          </a:p>
          <a:p>
            <a:pPr marL="342900" lvl="0" indent="-278130" algn="l" rtl="0">
              <a:lnSpc>
                <a:spcPct val="120000"/>
              </a:lnSpc>
              <a:spcBef>
                <a:spcPts val="0"/>
              </a:spcBef>
              <a:spcAft>
                <a:spcPts val="0"/>
              </a:spcAft>
              <a:buClr>
                <a:srgbClr val="C0590E"/>
              </a:buClr>
              <a:buSzPct val="80000"/>
              <a:buFont typeface="Noto Sans Symbols"/>
              <a:buNone/>
            </a:pPr>
            <a:endParaRPr sz="5100">
              <a:latin typeface="Times New Roman"/>
              <a:ea typeface="Times New Roman"/>
              <a:cs typeface="Times New Roman"/>
              <a:sym typeface="Times New Roman"/>
            </a:endParaRPr>
          </a:p>
          <a:p>
            <a:pPr marL="342900" lvl="0" indent="-278130" algn="l" rtl="0">
              <a:lnSpc>
                <a:spcPct val="120000"/>
              </a:lnSpc>
              <a:spcBef>
                <a:spcPts val="0"/>
              </a:spcBef>
              <a:spcAft>
                <a:spcPts val="0"/>
              </a:spcAft>
              <a:buClr>
                <a:srgbClr val="C0590E"/>
              </a:buClr>
              <a:buSzPct val="80000"/>
              <a:buFont typeface="Noto Sans Symbols"/>
              <a:buNone/>
            </a:pPr>
            <a:endParaRPr sz="5100">
              <a:latin typeface="Times New Roman"/>
              <a:ea typeface="Times New Roman"/>
              <a:cs typeface="Times New Roman"/>
              <a:sym typeface="Times New Roman"/>
            </a:endParaRPr>
          </a:p>
          <a:p>
            <a:pPr marL="342900" lvl="0" indent="-278130" algn="l" rtl="0">
              <a:lnSpc>
                <a:spcPct val="120000"/>
              </a:lnSpc>
              <a:spcBef>
                <a:spcPts val="0"/>
              </a:spcBef>
              <a:spcAft>
                <a:spcPts val="0"/>
              </a:spcAft>
              <a:buClr>
                <a:srgbClr val="C0590E"/>
              </a:buClr>
              <a:buSzPct val="80000"/>
              <a:buFont typeface="Noto Sans Symbols"/>
              <a:buNone/>
            </a:pPr>
            <a:endParaRPr sz="5100">
              <a:latin typeface="Times New Roman"/>
              <a:ea typeface="Times New Roman"/>
              <a:cs typeface="Times New Roman"/>
              <a:sym typeface="Times New Roman"/>
            </a:endParaRPr>
          </a:p>
          <a:p>
            <a:pPr marL="342900" lvl="0" indent="-342900" algn="l" rtl="0">
              <a:spcBef>
                <a:spcPts val="1000"/>
              </a:spcBef>
              <a:spcAft>
                <a:spcPts val="0"/>
              </a:spcAft>
              <a:buSzPct val="80000"/>
              <a:buFont typeface="Arial"/>
              <a:buNone/>
            </a:pPr>
            <a:endParaRPr sz="11200">
              <a:latin typeface="Times New Roman"/>
              <a:ea typeface="Times New Roman"/>
              <a:cs typeface="Times New Roman"/>
              <a:sym typeface="Times New Roman"/>
            </a:endParaRPr>
          </a:p>
          <a:p>
            <a:pPr marL="342900" lvl="0" indent="-278130" algn="l" rtl="0">
              <a:spcBef>
                <a:spcPts val="1000"/>
              </a:spcBef>
              <a:spcAft>
                <a:spcPts val="0"/>
              </a:spcAft>
              <a:buSzPct val="80000"/>
              <a:buFont typeface="Noto Sans Symbols"/>
              <a:buNone/>
            </a:pPr>
            <a:endParaRPr sz="5100">
              <a:latin typeface="Times New Roman"/>
              <a:ea typeface="Times New Roman"/>
              <a:cs typeface="Times New Roman"/>
              <a:sym typeface="Times New Roman"/>
            </a:endParaRPr>
          </a:p>
          <a:p>
            <a:pPr marL="342900" lvl="0" indent="-342900" algn="l" rtl="0">
              <a:spcBef>
                <a:spcPts val="1000"/>
              </a:spcBef>
              <a:spcAft>
                <a:spcPts val="0"/>
              </a:spcAft>
              <a:buSzPct val="80000"/>
              <a:buFont typeface="Arial"/>
              <a:buNone/>
            </a:pPr>
            <a:endParaRPr sz="9600">
              <a:latin typeface="Times New Roman"/>
              <a:ea typeface="Times New Roman"/>
              <a:cs typeface="Times New Roman"/>
              <a:sym typeface="Times New Roman"/>
            </a:endParaRPr>
          </a:p>
          <a:p>
            <a:pPr marL="342900" lvl="0" indent="-342900" algn="l" rtl="0">
              <a:spcBef>
                <a:spcPts val="1000"/>
              </a:spcBef>
              <a:spcAft>
                <a:spcPts val="0"/>
              </a:spcAft>
              <a:buSzPct val="80000"/>
              <a:buFont typeface="Arial"/>
              <a:buNone/>
            </a:pPr>
            <a:endParaRPr sz="9600">
              <a:latin typeface="Times New Roman"/>
              <a:ea typeface="Times New Roman"/>
              <a:cs typeface="Times New Roman"/>
              <a:sym typeface="Times New Roman"/>
            </a:endParaRPr>
          </a:p>
          <a:p>
            <a:pPr marL="0" lvl="0" indent="0" algn="l" rtl="0">
              <a:spcBef>
                <a:spcPts val="1000"/>
              </a:spcBef>
              <a:spcAft>
                <a:spcPts val="0"/>
              </a:spcAft>
              <a:buSzPct val="80000"/>
              <a:buFont typeface="Noto Sans Symbols"/>
              <a:buNone/>
            </a:pPr>
            <a:endParaRPr/>
          </a:p>
        </p:txBody>
      </p:sp>
      <p:sp>
        <p:nvSpPr>
          <p:cNvPr id="269" name="Google Shape;269;p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alibri"/>
                <a:ea typeface="Calibri"/>
                <a:cs typeface="Calibri"/>
                <a:sym typeface="Calibri"/>
              </a:rPr>
              <a:t>2</a:t>
            </a:fld>
            <a:endParaRPr sz="2800">
              <a:solidFill>
                <a:schemeClr val="lt1"/>
              </a:solidFill>
              <a:latin typeface="Calibri"/>
              <a:ea typeface="Calibri"/>
              <a:cs typeface="Calibri"/>
              <a:sym typeface="Calibri"/>
            </a:endParaRPr>
          </a:p>
        </p:txBody>
      </p:sp>
      <p:pic>
        <p:nvPicPr>
          <p:cNvPr id="270" name="Google Shape;270;p2" descr="C:\Users\Mahesh Kumar Jha\Downloads\CMRIT NEW LOGO-01.png"/>
          <p:cNvPicPr preferRelativeResize="0"/>
          <p:nvPr/>
        </p:nvPicPr>
        <p:blipFill rotWithShape="1">
          <a:blip r:embed="rId3">
            <a:alphaModFix/>
          </a:blip>
          <a:srcRect l="10242" t="16174" r="4217"/>
          <a:stretch/>
        </p:blipFill>
        <p:spPr>
          <a:xfrm>
            <a:off x="530225" y="606425"/>
            <a:ext cx="1744663" cy="1222375"/>
          </a:xfrm>
          <a:prstGeom prst="rect">
            <a:avLst/>
          </a:prstGeom>
          <a:noFill/>
          <a:ln>
            <a:noFill/>
          </a:ln>
        </p:spPr>
      </p:pic>
      <p:sp>
        <p:nvSpPr>
          <p:cNvPr id="271" name="Google Shape;271;p2"/>
          <p:cNvSpPr txBox="1"/>
          <p:nvPr/>
        </p:nvSpPr>
        <p:spPr>
          <a:xfrm>
            <a:off x="6802582" y="2063461"/>
            <a:ext cx="5195454" cy="4515712"/>
          </a:xfrm>
          <a:prstGeom prst="rect">
            <a:avLst/>
          </a:prstGeom>
          <a:noFill/>
          <a:ln>
            <a:noFill/>
          </a:ln>
        </p:spPr>
        <p:txBody>
          <a:bodyPr spcFirstLastPara="1" wrap="square" lIns="91425" tIns="45700" rIns="91425" bIns="45700" anchor="t" anchorCtr="0">
            <a:normAutofit fontScale="92500"/>
          </a:bodyPr>
          <a:lstStyle/>
          <a:p>
            <a:pPr marL="342900" marR="0" lvl="0" indent="-342900" algn="l" rtl="0">
              <a:lnSpc>
                <a:spcPct val="120000"/>
              </a:lnSpc>
              <a:spcBef>
                <a:spcPts val="0"/>
              </a:spcBef>
              <a:spcAft>
                <a:spcPts val="0"/>
              </a:spcAft>
              <a:buClr>
                <a:srgbClr val="C0590E"/>
              </a:buClr>
              <a:buSzPct val="80000"/>
              <a:buFont typeface="Noto Sans Symbols"/>
              <a:buChar char="►"/>
            </a:pPr>
            <a:r>
              <a:rPr lang="en-US" sz="2800" b="1">
                <a:solidFill>
                  <a:srgbClr val="404040"/>
                </a:solidFill>
                <a:latin typeface="Times New Roman"/>
                <a:ea typeface="Times New Roman"/>
                <a:cs typeface="Times New Roman"/>
                <a:sym typeface="Times New Roman"/>
              </a:rPr>
              <a:t>Conceptual Data modeling Using Entities and Relationship</a:t>
            </a:r>
            <a:endParaRPr/>
          </a:p>
          <a:p>
            <a:pPr marL="692150" marR="0" lvl="0" indent="-290513" algn="l" rtl="0">
              <a:lnSpc>
                <a:spcPct val="120000"/>
              </a:lnSpc>
              <a:spcBef>
                <a:spcPts val="0"/>
              </a:spcBef>
              <a:spcAft>
                <a:spcPts val="0"/>
              </a:spcAft>
              <a:buClr>
                <a:srgbClr val="C0590E"/>
              </a:buClr>
              <a:buSzPct val="80000"/>
              <a:buFont typeface="Noto Sans Symbols"/>
              <a:buChar char="►"/>
            </a:pPr>
            <a:r>
              <a:rPr lang="en-US" sz="2400">
                <a:solidFill>
                  <a:srgbClr val="404040"/>
                </a:solidFill>
                <a:latin typeface="Times New Roman"/>
                <a:ea typeface="Times New Roman"/>
                <a:cs typeface="Times New Roman"/>
                <a:sym typeface="Times New Roman"/>
              </a:rPr>
              <a:t>Entity Types</a:t>
            </a:r>
            <a:endParaRPr/>
          </a:p>
          <a:p>
            <a:pPr marL="692150" marR="0" lvl="0" indent="-290513" algn="l" rtl="0">
              <a:lnSpc>
                <a:spcPct val="120000"/>
              </a:lnSpc>
              <a:spcBef>
                <a:spcPts val="0"/>
              </a:spcBef>
              <a:spcAft>
                <a:spcPts val="0"/>
              </a:spcAft>
              <a:buClr>
                <a:srgbClr val="C0590E"/>
              </a:buClr>
              <a:buSzPct val="80000"/>
              <a:buFont typeface="Noto Sans Symbols"/>
              <a:buChar char="►"/>
            </a:pPr>
            <a:r>
              <a:rPr lang="en-US" sz="2400">
                <a:solidFill>
                  <a:srgbClr val="404040"/>
                </a:solidFill>
                <a:latin typeface="Times New Roman"/>
                <a:ea typeface="Times New Roman"/>
                <a:cs typeface="Times New Roman"/>
                <a:sym typeface="Times New Roman"/>
              </a:rPr>
              <a:t>Entity sets</a:t>
            </a:r>
            <a:endParaRPr/>
          </a:p>
          <a:p>
            <a:pPr marL="692150" marR="0" lvl="0" indent="-290513" algn="l" rtl="0">
              <a:lnSpc>
                <a:spcPct val="120000"/>
              </a:lnSpc>
              <a:spcBef>
                <a:spcPts val="0"/>
              </a:spcBef>
              <a:spcAft>
                <a:spcPts val="0"/>
              </a:spcAft>
              <a:buClr>
                <a:srgbClr val="C0590E"/>
              </a:buClr>
              <a:buSzPct val="80000"/>
              <a:buFont typeface="Noto Sans Symbols"/>
              <a:buChar char="►"/>
            </a:pPr>
            <a:r>
              <a:rPr lang="en-US" sz="2400">
                <a:solidFill>
                  <a:srgbClr val="404040"/>
                </a:solidFill>
                <a:latin typeface="Times New Roman"/>
                <a:ea typeface="Times New Roman"/>
                <a:cs typeface="Times New Roman"/>
                <a:sym typeface="Times New Roman"/>
              </a:rPr>
              <a:t>Attributes</a:t>
            </a:r>
            <a:endParaRPr/>
          </a:p>
          <a:p>
            <a:pPr marL="692150" marR="0" lvl="0" indent="-290513" algn="l" rtl="0">
              <a:lnSpc>
                <a:spcPct val="120000"/>
              </a:lnSpc>
              <a:spcBef>
                <a:spcPts val="0"/>
              </a:spcBef>
              <a:spcAft>
                <a:spcPts val="0"/>
              </a:spcAft>
              <a:buClr>
                <a:srgbClr val="C0590E"/>
              </a:buClr>
              <a:buSzPct val="80000"/>
              <a:buFont typeface="Noto Sans Symbols"/>
              <a:buChar char="►"/>
            </a:pPr>
            <a:r>
              <a:rPr lang="en-US" sz="2400">
                <a:solidFill>
                  <a:srgbClr val="404040"/>
                </a:solidFill>
                <a:latin typeface="Times New Roman"/>
                <a:ea typeface="Times New Roman"/>
                <a:cs typeface="Times New Roman"/>
                <a:sym typeface="Times New Roman"/>
              </a:rPr>
              <a:t>Roles</a:t>
            </a:r>
            <a:endParaRPr/>
          </a:p>
          <a:p>
            <a:pPr marL="692150" marR="0" lvl="0" indent="-290513" algn="l" rtl="0">
              <a:lnSpc>
                <a:spcPct val="120000"/>
              </a:lnSpc>
              <a:spcBef>
                <a:spcPts val="0"/>
              </a:spcBef>
              <a:spcAft>
                <a:spcPts val="0"/>
              </a:spcAft>
              <a:buClr>
                <a:srgbClr val="C0590E"/>
              </a:buClr>
              <a:buSzPct val="80000"/>
              <a:buFont typeface="Noto Sans Symbols"/>
              <a:buChar char="►"/>
            </a:pPr>
            <a:r>
              <a:rPr lang="en-US" sz="2400">
                <a:solidFill>
                  <a:srgbClr val="404040"/>
                </a:solidFill>
                <a:latin typeface="Times New Roman"/>
                <a:ea typeface="Times New Roman"/>
                <a:cs typeface="Times New Roman"/>
                <a:sym typeface="Times New Roman"/>
              </a:rPr>
              <a:t>Structural Constraints</a:t>
            </a:r>
            <a:endParaRPr/>
          </a:p>
          <a:p>
            <a:pPr marL="692150" marR="0" lvl="0" indent="-290513" algn="l" rtl="0">
              <a:lnSpc>
                <a:spcPct val="120000"/>
              </a:lnSpc>
              <a:spcBef>
                <a:spcPts val="0"/>
              </a:spcBef>
              <a:spcAft>
                <a:spcPts val="0"/>
              </a:spcAft>
              <a:buClr>
                <a:srgbClr val="C0590E"/>
              </a:buClr>
              <a:buSzPct val="80000"/>
              <a:buFont typeface="Noto Sans Symbols"/>
              <a:buChar char="►"/>
            </a:pPr>
            <a:r>
              <a:rPr lang="en-US" sz="2400">
                <a:solidFill>
                  <a:srgbClr val="404040"/>
                </a:solidFill>
                <a:latin typeface="Times New Roman"/>
                <a:ea typeface="Times New Roman"/>
                <a:cs typeface="Times New Roman"/>
                <a:sym typeface="Times New Roman"/>
              </a:rPr>
              <a:t>Weak Entity Types</a:t>
            </a:r>
            <a:endParaRPr/>
          </a:p>
          <a:p>
            <a:pPr marL="692150" marR="0" lvl="0" indent="-290513" algn="l" rtl="0">
              <a:lnSpc>
                <a:spcPct val="120000"/>
              </a:lnSpc>
              <a:spcBef>
                <a:spcPts val="0"/>
              </a:spcBef>
              <a:spcAft>
                <a:spcPts val="0"/>
              </a:spcAft>
              <a:buClr>
                <a:srgbClr val="C0590E"/>
              </a:buClr>
              <a:buSzPct val="80000"/>
              <a:buFont typeface="Noto Sans Symbols"/>
              <a:buChar char="►"/>
            </a:pPr>
            <a:r>
              <a:rPr lang="en-US" sz="2400">
                <a:solidFill>
                  <a:srgbClr val="404040"/>
                </a:solidFill>
                <a:latin typeface="Times New Roman"/>
                <a:ea typeface="Times New Roman"/>
                <a:cs typeface="Times New Roman"/>
                <a:sym typeface="Times New Roman"/>
              </a:rPr>
              <a:t>ER diagrams – Examples</a:t>
            </a:r>
            <a:endParaRPr/>
          </a:p>
          <a:p>
            <a:pPr marL="692150" marR="0" lvl="0" indent="-290513" algn="l" rtl="0">
              <a:lnSpc>
                <a:spcPct val="120000"/>
              </a:lnSpc>
              <a:spcBef>
                <a:spcPts val="0"/>
              </a:spcBef>
              <a:spcAft>
                <a:spcPts val="0"/>
              </a:spcAft>
              <a:buClr>
                <a:srgbClr val="C0590E"/>
              </a:buClr>
              <a:buSzPct val="80000"/>
              <a:buFont typeface="Noto Sans Symbols"/>
              <a:buChar char="►"/>
            </a:pPr>
            <a:r>
              <a:rPr lang="en-US" sz="2400">
                <a:solidFill>
                  <a:srgbClr val="404040"/>
                </a:solidFill>
                <a:latin typeface="Times New Roman"/>
                <a:ea typeface="Times New Roman"/>
                <a:cs typeface="Times New Roman"/>
                <a:sym typeface="Times New Roman"/>
              </a:rPr>
              <a:t>Specialization and Generalization</a:t>
            </a:r>
            <a:endParaRPr/>
          </a:p>
          <a:p>
            <a:pPr marL="692150" marR="0" lvl="0" indent="-177737" algn="l" rtl="0">
              <a:lnSpc>
                <a:spcPct val="120000"/>
              </a:lnSpc>
              <a:spcBef>
                <a:spcPts val="0"/>
              </a:spcBef>
              <a:spcAft>
                <a:spcPts val="0"/>
              </a:spcAft>
              <a:buClr>
                <a:srgbClr val="C0590E"/>
              </a:buClr>
              <a:buSzPct val="80000"/>
              <a:buFont typeface="Noto Sans Symbols"/>
              <a:buNone/>
            </a:pPr>
            <a:endParaRPr sz="2400">
              <a:solidFill>
                <a:srgbClr val="404040"/>
              </a:solidFill>
              <a:latin typeface="Times New Roman"/>
              <a:ea typeface="Times New Roman"/>
              <a:cs typeface="Times New Roman"/>
              <a:sym typeface="Times New Roman"/>
            </a:endParaRPr>
          </a:p>
          <a:p>
            <a:pPr marL="342900" marR="0" lvl="0" indent="-103276" algn="l" rtl="0">
              <a:lnSpc>
                <a:spcPct val="120000"/>
              </a:lnSpc>
              <a:spcBef>
                <a:spcPts val="0"/>
              </a:spcBef>
              <a:spcAft>
                <a:spcPts val="0"/>
              </a:spcAft>
              <a:buClr>
                <a:srgbClr val="C0590E"/>
              </a:buClr>
              <a:buSzPct val="80000"/>
              <a:buFont typeface="Noto Sans Symbols"/>
              <a:buNone/>
            </a:pPr>
            <a:endParaRPr sz="5100">
              <a:solidFill>
                <a:srgbClr val="404040"/>
              </a:solidFill>
              <a:latin typeface="Times New Roman"/>
              <a:ea typeface="Times New Roman"/>
              <a:cs typeface="Times New Roman"/>
              <a:sym typeface="Times New Roman"/>
            </a:endParaRPr>
          </a:p>
          <a:p>
            <a:pPr marL="342900" marR="0" lvl="0" indent="-342900" algn="l" rtl="0">
              <a:spcBef>
                <a:spcPts val="1000"/>
              </a:spcBef>
              <a:spcAft>
                <a:spcPts val="0"/>
              </a:spcAft>
              <a:buClr>
                <a:schemeClr val="accent1"/>
              </a:buClr>
              <a:buSzPct val="80000"/>
              <a:buFont typeface="Arial"/>
              <a:buNone/>
            </a:pPr>
            <a:endParaRPr sz="11200">
              <a:solidFill>
                <a:srgbClr val="404040"/>
              </a:solidFill>
              <a:latin typeface="Times New Roman"/>
              <a:ea typeface="Times New Roman"/>
              <a:cs typeface="Times New Roman"/>
              <a:sym typeface="Times New Roman"/>
            </a:endParaRPr>
          </a:p>
          <a:p>
            <a:pPr marL="342900" marR="0" lvl="0" indent="-103276" algn="l" rtl="0">
              <a:spcBef>
                <a:spcPts val="1000"/>
              </a:spcBef>
              <a:spcAft>
                <a:spcPts val="0"/>
              </a:spcAft>
              <a:buClr>
                <a:schemeClr val="accent1"/>
              </a:buClr>
              <a:buSzPct val="80000"/>
              <a:buFont typeface="Noto Sans Symbols"/>
              <a:buNone/>
            </a:pPr>
            <a:endParaRPr sz="5100">
              <a:solidFill>
                <a:srgbClr val="404040"/>
              </a:solidFill>
              <a:latin typeface="Times New Roman"/>
              <a:ea typeface="Times New Roman"/>
              <a:cs typeface="Times New Roman"/>
              <a:sym typeface="Times New Roman"/>
            </a:endParaRPr>
          </a:p>
          <a:p>
            <a:pPr marL="342900" marR="0" lvl="0" indent="-342900" algn="l" rtl="0">
              <a:spcBef>
                <a:spcPts val="1000"/>
              </a:spcBef>
              <a:spcAft>
                <a:spcPts val="0"/>
              </a:spcAft>
              <a:buClr>
                <a:schemeClr val="accent1"/>
              </a:buClr>
              <a:buSzPct val="80000"/>
              <a:buFont typeface="Arial"/>
              <a:buNone/>
            </a:pPr>
            <a:endParaRPr sz="9600">
              <a:solidFill>
                <a:srgbClr val="404040"/>
              </a:solidFill>
              <a:latin typeface="Times New Roman"/>
              <a:ea typeface="Times New Roman"/>
              <a:cs typeface="Times New Roman"/>
              <a:sym typeface="Times New Roman"/>
            </a:endParaRPr>
          </a:p>
          <a:p>
            <a:pPr marL="342900" marR="0" lvl="0" indent="-342900" algn="l" rtl="0">
              <a:spcBef>
                <a:spcPts val="1000"/>
              </a:spcBef>
              <a:spcAft>
                <a:spcPts val="0"/>
              </a:spcAft>
              <a:buClr>
                <a:schemeClr val="accent1"/>
              </a:buClr>
              <a:buSzPct val="80000"/>
              <a:buFont typeface="Arial"/>
              <a:buNone/>
            </a:pPr>
            <a:endParaRPr sz="9600">
              <a:solidFill>
                <a:srgbClr val="404040"/>
              </a:solidFill>
              <a:latin typeface="Times New Roman"/>
              <a:ea typeface="Times New Roman"/>
              <a:cs typeface="Times New Roman"/>
              <a:sym typeface="Times New Roman"/>
            </a:endParaRPr>
          </a:p>
          <a:p>
            <a:pPr marL="0" marR="0" lvl="0" indent="0" algn="l" rtl="0">
              <a:spcBef>
                <a:spcPts val="1000"/>
              </a:spcBef>
              <a:spcAft>
                <a:spcPts val="0"/>
              </a:spcAft>
              <a:buClr>
                <a:schemeClr val="accent1"/>
              </a:buClr>
              <a:buSzPct val="80000"/>
              <a:buFont typeface="Noto Sans Symbols"/>
              <a:buNone/>
            </a:pPr>
            <a:endParaRPr sz="3200">
              <a:solidFill>
                <a:srgbClr val="404040"/>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7" name="Google Shape;437;p2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20</a:t>
            </a:fld>
            <a:endParaRPr/>
          </a:p>
        </p:txBody>
      </p:sp>
      <p:sp>
        <p:nvSpPr>
          <p:cNvPr id="438" name="Google Shape;438;p20"/>
          <p:cNvSpPr txBox="1"/>
          <p:nvPr/>
        </p:nvSpPr>
        <p:spPr>
          <a:xfrm>
            <a:off x="202096" y="2890579"/>
            <a:ext cx="11787808" cy="21236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Logical data independence </a:t>
            </a:r>
            <a:r>
              <a:rPr lang="en-US" sz="2200" b="0" i="0" u="none" strike="noStrike">
                <a:solidFill>
                  <a:schemeClr val="dk1"/>
                </a:solidFill>
                <a:latin typeface="Times New Roman"/>
                <a:ea typeface="Times New Roman"/>
                <a:cs typeface="Times New Roman"/>
                <a:sym typeface="Times New Roman"/>
              </a:rPr>
              <a:t>is the capacity to change the conceptual schema without having to change external schemas or application programs. We may change the conceptual schema to expand the database (by adding a record type or data item), to change constraints, or to reduce the database. </a:t>
            </a:r>
            <a:endParaRPr/>
          </a:p>
          <a:p>
            <a:pPr marL="0" marR="0" lvl="0" indent="0" algn="just" rtl="0">
              <a:spcBef>
                <a:spcPts val="0"/>
              </a:spcBef>
              <a:spcAft>
                <a:spcPts val="0"/>
              </a:spcAft>
              <a:buNone/>
            </a:pPr>
            <a:endParaRPr sz="2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Physical data independence </a:t>
            </a:r>
            <a:r>
              <a:rPr lang="en-US" sz="2200" b="0" i="0" u="none" strike="noStrike">
                <a:solidFill>
                  <a:schemeClr val="dk1"/>
                </a:solidFill>
                <a:latin typeface="Times New Roman"/>
                <a:ea typeface="Times New Roman"/>
                <a:cs typeface="Times New Roman"/>
                <a:sym typeface="Times New Roman"/>
              </a:rPr>
              <a:t>is the capacity to change the internal schema without having to change the conceptual schema. Hence, the external schemas need not be changed as well.</a:t>
            </a:r>
            <a:endParaRPr/>
          </a:p>
        </p:txBody>
      </p:sp>
      <p:sp>
        <p:nvSpPr>
          <p:cNvPr id="439" name="Google Shape;439;p20"/>
          <p:cNvSpPr txBox="1"/>
          <p:nvPr/>
        </p:nvSpPr>
        <p:spPr>
          <a:xfrm>
            <a:off x="3758798" y="1063625"/>
            <a:ext cx="355640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chemeClr val="dk1"/>
                </a:solidFill>
                <a:latin typeface="Times New Roman"/>
                <a:ea typeface="Times New Roman"/>
                <a:cs typeface="Times New Roman"/>
                <a:sym typeface="Times New Roman"/>
              </a:rPr>
              <a:t>Data Independence</a:t>
            </a:r>
            <a:endParaRPr sz="2400">
              <a:solidFill>
                <a:schemeClr val="dk1"/>
              </a:solidFill>
              <a:latin typeface="Times New Roman"/>
              <a:ea typeface="Times New Roman"/>
              <a:cs typeface="Times New Roman"/>
              <a:sym typeface="Times New Roman"/>
            </a:endParaRPr>
          </a:p>
        </p:txBody>
      </p:sp>
      <p:pic>
        <p:nvPicPr>
          <p:cNvPr id="440" name="Google Shape;440;p20" descr="C:\Users\Mahesh Kumar Jha\Downloads\CMRIT NEW LOGO-01.png"/>
          <p:cNvPicPr preferRelativeResize="0"/>
          <p:nvPr/>
        </p:nvPicPr>
        <p:blipFill rotWithShape="1">
          <a:blip r:embed="rId3">
            <a:alphaModFix/>
          </a:blip>
          <a:srcRect l="10242" t="16174" r="4217"/>
          <a:stretch/>
        </p:blipFill>
        <p:spPr>
          <a:xfrm>
            <a:off x="639555" y="537152"/>
            <a:ext cx="1744663" cy="1222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6" name="Google Shape;446;p2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21</a:t>
            </a:fld>
            <a:endParaRPr/>
          </a:p>
        </p:txBody>
      </p:sp>
      <p:sp>
        <p:nvSpPr>
          <p:cNvPr id="447" name="Google Shape;447;p21"/>
          <p:cNvSpPr txBox="1"/>
          <p:nvPr/>
        </p:nvSpPr>
        <p:spPr>
          <a:xfrm>
            <a:off x="3807861" y="1063625"/>
            <a:ext cx="61092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chemeClr val="dk1"/>
                </a:solidFill>
                <a:latin typeface="Times New Roman"/>
                <a:ea typeface="Times New Roman"/>
                <a:cs typeface="Times New Roman"/>
                <a:sym typeface="Times New Roman"/>
              </a:rPr>
              <a:t>Database Languages and Interfaces</a:t>
            </a:r>
            <a:endParaRPr sz="2400" b="1">
              <a:solidFill>
                <a:schemeClr val="dk1"/>
              </a:solidFill>
              <a:latin typeface="Times New Roman"/>
              <a:ea typeface="Times New Roman"/>
              <a:cs typeface="Times New Roman"/>
              <a:sym typeface="Times New Roman"/>
            </a:endParaRPr>
          </a:p>
        </p:txBody>
      </p:sp>
      <p:sp>
        <p:nvSpPr>
          <p:cNvPr id="448" name="Google Shape;448;p21"/>
          <p:cNvSpPr txBox="1"/>
          <p:nvPr/>
        </p:nvSpPr>
        <p:spPr>
          <a:xfrm>
            <a:off x="294860" y="2253132"/>
            <a:ext cx="11602279"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a:solidFill>
                  <a:schemeClr val="dk1"/>
                </a:solidFill>
                <a:latin typeface="Times New Roman"/>
                <a:ea typeface="Times New Roman"/>
                <a:cs typeface="Times New Roman"/>
                <a:sym typeface="Times New Roman"/>
              </a:rPr>
              <a:t>DDL – Data Definition Languages – </a:t>
            </a:r>
            <a:r>
              <a:rPr lang="en-US" sz="1800" i="0" u="none" strike="noStrike">
                <a:solidFill>
                  <a:schemeClr val="dk1"/>
                </a:solidFill>
                <a:latin typeface="Times New Roman"/>
                <a:ea typeface="Times New Roman"/>
                <a:cs typeface="Times New Roman"/>
                <a:sym typeface="Times New Roman"/>
              </a:rPr>
              <a:t>used by DBA and by database designers to schemas </a:t>
            </a:r>
            <a:endParaRPr/>
          </a:p>
          <a:p>
            <a:pPr marL="0" marR="0" lvl="0" indent="0" algn="l" rtl="0">
              <a:spcBef>
                <a:spcPts val="0"/>
              </a:spcBef>
              <a:spcAft>
                <a:spcPts val="0"/>
              </a:spcAft>
              <a:buNone/>
            </a:pPr>
            <a:endParaRPr sz="1800" i="0" u="none" strike="noStrik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DML – Data Manipulation Language – </a:t>
            </a:r>
            <a:r>
              <a:rPr lang="en-US" sz="1800">
                <a:solidFill>
                  <a:schemeClr val="dk1"/>
                </a:solidFill>
                <a:latin typeface="Times New Roman"/>
                <a:ea typeface="Times New Roman"/>
                <a:cs typeface="Times New Roman"/>
                <a:sym typeface="Times New Roman"/>
              </a:rPr>
              <a:t>Manipulations include retrieval, insertion, deletion, and modification of the data</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SDL – Storage Definition Language </a:t>
            </a:r>
            <a:r>
              <a:rPr lang="en-US" sz="1800">
                <a:solidFill>
                  <a:schemeClr val="dk1"/>
                </a:solidFill>
                <a:latin typeface="Times New Roman"/>
                <a:ea typeface="Times New Roman"/>
                <a:cs typeface="Times New Roman"/>
                <a:sym typeface="Times New Roman"/>
              </a:rPr>
              <a:t>– is used to specify internal schema</a:t>
            </a: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449" name="Google Shape;449;p21"/>
          <p:cNvSpPr txBox="1"/>
          <p:nvPr/>
        </p:nvSpPr>
        <p:spPr>
          <a:xfrm>
            <a:off x="294860" y="4007458"/>
            <a:ext cx="2325759"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DBMS Interfaces</a:t>
            </a:r>
            <a:endParaRPr sz="2200" b="1">
              <a:solidFill>
                <a:schemeClr val="dk1"/>
              </a:solidFill>
              <a:latin typeface="Times New Roman"/>
              <a:ea typeface="Times New Roman"/>
              <a:cs typeface="Times New Roman"/>
              <a:sym typeface="Times New Roman"/>
            </a:endParaRPr>
          </a:p>
        </p:txBody>
      </p:sp>
      <p:sp>
        <p:nvSpPr>
          <p:cNvPr id="450" name="Google Shape;450;p21"/>
          <p:cNvSpPr txBox="1"/>
          <p:nvPr/>
        </p:nvSpPr>
        <p:spPr>
          <a:xfrm>
            <a:off x="2620619" y="3744892"/>
            <a:ext cx="9813236" cy="255454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US" sz="2000" b="1" i="0" u="none" strike="noStrike" dirty="0">
                <a:solidFill>
                  <a:schemeClr val="dk1"/>
                </a:solidFill>
                <a:latin typeface="Times New Roman"/>
                <a:ea typeface="Times New Roman"/>
                <a:cs typeface="Times New Roman"/>
                <a:sym typeface="Times New Roman"/>
              </a:rPr>
              <a:t>Menu-based Interfaces for Web Clients or Browsing Apps for Mobile Devices</a:t>
            </a:r>
            <a:endParaRPr dirty="0"/>
          </a:p>
          <a:p>
            <a:pPr marL="342900" marR="0" lvl="0" indent="-342900" algn="l" rtl="0">
              <a:spcBef>
                <a:spcPts val="0"/>
              </a:spcBef>
              <a:spcAft>
                <a:spcPts val="0"/>
              </a:spcAft>
              <a:buClr>
                <a:schemeClr val="dk1"/>
              </a:buClr>
              <a:buSzPts val="2000"/>
              <a:buFont typeface="Arial"/>
              <a:buChar char="•"/>
            </a:pPr>
            <a:r>
              <a:rPr lang="en-US" sz="2000" b="1" i="0" u="none" strike="noStrike" dirty="0">
                <a:solidFill>
                  <a:schemeClr val="dk1"/>
                </a:solidFill>
                <a:latin typeface="Times New Roman"/>
                <a:ea typeface="Times New Roman"/>
                <a:cs typeface="Times New Roman"/>
                <a:sym typeface="Times New Roman"/>
              </a:rPr>
              <a:t>Forms-based Interfaces</a:t>
            </a:r>
            <a:endParaRPr dirty="0"/>
          </a:p>
          <a:p>
            <a:pPr marL="342900" marR="0" lvl="0" indent="-342900" algn="l" rtl="0">
              <a:spcBef>
                <a:spcPts val="0"/>
              </a:spcBef>
              <a:spcAft>
                <a:spcPts val="0"/>
              </a:spcAft>
              <a:buClr>
                <a:schemeClr val="dk1"/>
              </a:buClr>
              <a:buSzPts val="2000"/>
              <a:buFont typeface="Arial"/>
              <a:buChar char="•"/>
            </a:pPr>
            <a:r>
              <a:rPr lang="en-US" sz="2000" b="1" i="0" u="none" strike="noStrike" dirty="0">
                <a:solidFill>
                  <a:schemeClr val="dk1"/>
                </a:solidFill>
                <a:latin typeface="Times New Roman"/>
                <a:ea typeface="Times New Roman"/>
                <a:cs typeface="Times New Roman"/>
                <a:sym typeface="Times New Roman"/>
              </a:rPr>
              <a:t>Graphical User Interfaces</a:t>
            </a:r>
            <a:endParaRPr dirty="0"/>
          </a:p>
          <a:p>
            <a:pPr marL="342900" marR="0" lvl="0" indent="-342900" algn="l" rtl="0">
              <a:spcBef>
                <a:spcPts val="0"/>
              </a:spcBef>
              <a:spcAft>
                <a:spcPts val="0"/>
              </a:spcAft>
              <a:buClr>
                <a:schemeClr val="dk1"/>
              </a:buClr>
              <a:buSzPts val="2000"/>
              <a:buFont typeface="Arial"/>
              <a:buChar char="•"/>
            </a:pPr>
            <a:r>
              <a:rPr lang="en-US" sz="2000" b="1" i="0" u="none" strike="noStrike" dirty="0">
                <a:solidFill>
                  <a:schemeClr val="dk1"/>
                </a:solidFill>
                <a:latin typeface="Times New Roman"/>
                <a:ea typeface="Times New Roman"/>
                <a:cs typeface="Times New Roman"/>
                <a:sym typeface="Times New Roman"/>
              </a:rPr>
              <a:t>Natural Language Interfaces</a:t>
            </a:r>
            <a:endParaRPr dirty="0"/>
          </a:p>
          <a:p>
            <a:pPr marL="342900" marR="0" lvl="0" indent="-342900" algn="l" rtl="0">
              <a:spcBef>
                <a:spcPts val="0"/>
              </a:spcBef>
              <a:spcAft>
                <a:spcPts val="0"/>
              </a:spcAft>
              <a:buClr>
                <a:schemeClr val="dk1"/>
              </a:buClr>
              <a:buSzPts val="2000"/>
              <a:buFont typeface="Arial"/>
              <a:buChar char="•"/>
            </a:pPr>
            <a:r>
              <a:rPr lang="en-US" sz="2000" b="1" i="0" u="none" strike="noStrike" dirty="0">
                <a:solidFill>
                  <a:schemeClr val="dk1"/>
                </a:solidFill>
                <a:latin typeface="Times New Roman"/>
                <a:ea typeface="Times New Roman"/>
                <a:cs typeface="Times New Roman"/>
                <a:sym typeface="Times New Roman"/>
              </a:rPr>
              <a:t>Keyword-based Database Search</a:t>
            </a:r>
            <a:endParaRPr dirty="0"/>
          </a:p>
          <a:p>
            <a:pPr marL="342900" marR="0" lvl="0" indent="-342900" algn="l" rtl="0">
              <a:spcBef>
                <a:spcPts val="0"/>
              </a:spcBef>
              <a:spcAft>
                <a:spcPts val="0"/>
              </a:spcAft>
              <a:buClr>
                <a:schemeClr val="dk1"/>
              </a:buClr>
              <a:buSzPts val="2000"/>
              <a:buFont typeface="Arial"/>
              <a:buChar char="•"/>
            </a:pPr>
            <a:r>
              <a:rPr lang="en-US" sz="2000" b="1" i="0" u="none" strike="noStrike" dirty="0">
                <a:solidFill>
                  <a:schemeClr val="dk1"/>
                </a:solidFill>
                <a:latin typeface="Times New Roman"/>
                <a:ea typeface="Times New Roman"/>
                <a:cs typeface="Times New Roman"/>
                <a:sym typeface="Times New Roman"/>
              </a:rPr>
              <a:t>Speech Input and Output</a:t>
            </a:r>
            <a:endParaRPr dirty="0"/>
          </a:p>
          <a:p>
            <a:pPr marL="342900" marR="0" lvl="0" indent="-342900" algn="l" rtl="0">
              <a:spcBef>
                <a:spcPts val="0"/>
              </a:spcBef>
              <a:spcAft>
                <a:spcPts val="0"/>
              </a:spcAft>
              <a:buClr>
                <a:schemeClr val="dk1"/>
              </a:buClr>
              <a:buSzPts val="2000"/>
              <a:buFont typeface="Arial"/>
              <a:buChar char="•"/>
            </a:pPr>
            <a:r>
              <a:rPr lang="en-US" sz="2000" b="1" i="0" u="none" strike="noStrike" dirty="0">
                <a:solidFill>
                  <a:schemeClr val="dk1"/>
                </a:solidFill>
                <a:latin typeface="Times New Roman"/>
                <a:ea typeface="Times New Roman"/>
                <a:cs typeface="Times New Roman"/>
                <a:sym typeface="Times New Roman"/>
              </a:rPr>
              <a:t>Interfaces for Parametric Users</a:t>
            </a:r>
            <a:endParaRPr dirty="0"/>
          </a:p>
          <a:p>
            <a:pPr marL="342900" marR="0" lvl="0" indent="-342900" algn="l" rtl="0">
              <a:spcBef>
                <a:spcPts val="0"/>
              </a:spcBef>
              <a:spcAft>
                <a:spcPts val="0"/>
              </a:spcAft>
              <a:buClr>
                <a:schemeClr val="dk1"/>
              </a:buClr>
              <a:buSzPts val="2000"/>
              <a:buFont typeface="Arial"/>
              <a:buChar char="•"/>
            </a:pPr>
            <a:r>
              <a:rPr lang="en-US" sz="2000" b="1" i="0" u="none" strike="noStrike" dirty="0">
                <a:solidFill>
                  <a:schemeClr val="dk1"/>
                </a:solidFill>
                <a:latin typeface="Times New Roman"/>
                <a:ea typeface="Times New Roman"/>
                <a:cs typeface="Times New Roman"/>
                <a:sym typeface="Times New Roman"/>
              </a:rPr>
              <a:t>Interfaces for the DBA</a:t>
            </a:r>
            <a:endParaRPr dirty="0"/>
          </a:p>
        </p:txBody>
      </p:sp>
      <p:pic>
        <p:nvPicPr>
          <p:cNvPr id="451" name="Google Shape;451;p21" descr="C:\Users\Mahesh Kumar Jha\Downloads\CMRIT NEW LOGO-01.png"/>
          <p:cNvPicPr preferRelativeResize="0"/>
          <p:nvPr/>
        </p:nvPicPr>
        <p:blipFill rotWithShape="1">
          <a:blip r:embed="rId3">
            <a:alphaModFix/>
          </a:blip>
          <a:srcRect l="10242" t="16174" r="4217"/>
          <a:stretch/>
        </p:blipFill>
        <p:spPr>
          <a:xfrm>
            <a:off x="639555" y="537152"/>
            <a:ext cx="1744663" cy="1222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7" name="Google Shape;457;p2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22</a:t>
            </a:fld>
            <a:endParaRPr/>
          </a:p>
        </p:txBody>
      </p:sp>
      <p:sp>
        <p:nvSpPr>
          <p:cNvPr id="458" name="Google Shape;458;p22"/>
          <p:cNvSpPr txBox="1"/>
          <p:nvPr/>
        </p:nvSpPr>
        <p:spPr>
          <a:xfrm>
            <a:off x="3637119" y="848181"/>
            <a:ext cx="57424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chemeClr val="dk1"/>
                </a:solidFill>
                <a:latin typeface="Times New Roman"/>
                <a:ea typeface="Times New Roman"/>
                <a:cs typeface="Times New Roman"/>
                <a:sym typeface="Times New Roman"/>
              </a:rPr>
              <a:t>The Database System Environment</a:t>
            </a:r>
            <a:endParaRPr sz="2400">
              <a:solidFill>
                <a:schemeClr val="dk1"/>
              </a:solidFill>
              <a:latin typeface="Times New Roman"/>
              <a:ea typeface="Times New Roman"/>
              <a:cs typeface="Times New Roman"/>
              <a:sym typeface="Times New Roman"/>
            </a:endParaRPr>
          </a:p>
        </p:txBody>
      </p:sp>
      <p:pic>
        <p:nvPicPr>
          <p:cNvPr id="459" name="Google Shape;459;p22"/>
          <p:cNvPicPr preferRelativeResize="0"/>
          <p:nvPr/>
        </p:nvPicPr>
        <p:blipFill rotWithShape="1">
          <a:blip r:embed="rId3">
            <a:alphaModFix/>
          </a:blip>
          <a:srcRect/>
          <a:stretch/>
        </p:blipFill>
        <p:spPr>
          <a:xfrm>
            <a:off x="3197429" y="2186095"/>
            <a:ext cx="6621787" cy="4671905"/>
          </a:xfrm>
          <a:prstGeom prst="rect">
            <a:avLst/>
          </a:prstGeom>
          <a:noFill/>
          <a:ln>
            <a:noFill/>
          </a:ln>
        </p:spPr>
      </p:pic>
      <p:pic>
        <p:nvPicPr>
          <p:cNvPr id="460" name="Google Shape;460;p22" descr="C:\Users\Mahesh Kumar Jha\Downloads\CMRIT NEW LOGO-01.png"/>
          <p:cNvPicPr preferRelativeResize="0"/>
          <p:nvPr/>
        </p:nvPicPr>
        <p:blipFill rotWithShape="1">
          <a:blip r:embed="rId4">
            <a:alphaModFix/>
          </a:blip>
          <a:srcRect l="10242" t="16174" r="4217"/>
          <a:stretch/>
        </p:blipFill>
        <p:spPr>
          <a:xfrm>
            <a:off x="639555" y="537152"/>
            <a:ext cx="1744663" cy="1222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2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23</a:t>
            </a:fld>
            <a:endParaRPr/>
          </a:p>
        </p:txBody>
      </p:sp>
      <p:sp>
        <p:nvSpPr>
          <p:cNvPr id="467" name="Google Shape;467;p23"/>
          <p:cNvSpPr txBox="1"/>
          <p:nvPr/>
        </p:nvSpPr>
        <p:spPr>
          <a:xfrm>
            <a:off x="436418" y="2179040"/>
            <a:ext cx="610925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Database System Utilities</a:t>
            </a:r>
            <a:endParaRPr sz="2200">
              <a:solidFill>
                <a:schemeClr val="dk1"/>
              </a:solidFill>
              <a:latin typeface="Times New Roman"/>
              <a:ea typeface="Times New Roman"/>
              <a:cs typeface="Times New Roman"/>
              <a:sym typeface="Times New Roman"/>
            </a:endParaRPr>
          </a:p>
        </p:txBody>
      </p:sp>
      <p:sp>
        <p:nvSpPr>
          <p:cNvPr id="468" name="Google Shape;468;p23"/>
          <p:cNvSpPr txBox="1"/>
          <p:nvPr/>
        </p:nvSpPr>
        <p:spPr>
          <a:xfrm>
            <a:off x="436418" y="2916575"/>
            <a:ext cx="11794435"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b="1" i="0" u="none" strike="noStrike">
                <a:solidFill>
                  <a:schemeClr val="dk1"/>
                </a:solidFill>
                <a:latin typeface="Times New Roman"/>
                <a:ea typeface="Times New Roman"/>
                <a:cs typeface="Times New Roman"/>
                <a:sym typeface="Times New Roman"/>
              </a:rPr>
              <a:t>Loading </a:t>
            </a:r>
            <a:r>
              <a:rPr lang="en-US" sz="2000" b="1" i="0" u="none" strike="noStrike">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L</a:t>
            </a:r>
            <a:r>
              <a:rPr lang="en-US" sz="2000" i="0" u="none" strike="noStrike">
                <a:solidFill>
                  <a:schemeClr val="dk1"/>
                </a:solidFill>
                <a:latin typeface="Times New Roman"/>
                <a:ea typeface="Times New Roman"/>
                <a:cs typeface="Times New Roman"/>
                <a:sym typeface="Times New Roman"/>
              </a:rPr>
              <a:t>oading utility is used to load existing data files—such as text files or sequential files—into the database</a:t>
            </a:r>
            <a:endParaRPr sz="2000" i="0" u="none" strike="noStrik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0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Backup – </a:t>
            </a:r>
            <a:r>
              <a:rPr lang="en-US" sz="2000">
                <a:solidFill>
                  <a:schemeClr val="dk1"/>
                </a:solidFill>
                <a:latin typeface="Times New Roman"/>
                <a:ea typeface="Times New Roman"/>
                <a:cs typeface="Times New Roman"/>
                <a:sym typeface="Times New Roman"/>
              </a:rPr>
              <a:t>Backup utility creates a backup copy of the database, usually by dumping the entire database onto tape or other mass storage medium.</a:t>
            </a: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0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Database storage reorganization – </a:t>
            </a:r>
            <a:r>
              <a:rPr lang="en-US" sz="2000">
                <a:solidFill>
                  <a:schemeClr val="dk1"/>
                </a:solidFill>
                <a:latin typeface="Times New Roman"/>
                <a:ea typeface="Times New Roman"/>
                <a:cs typeface="Times New Roman"/>
                <a:sym typeface="Times New Roman"/>
              </a:rPr>
              <a:t>This utility can be used to reorganize a set of database files into different file organizations and create new access paths to improve performance.</a:t>
            </a: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0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Performance monitoring – </a:t>
            </a:r>
            <a:r>
              <a:rPr lang="en-US" sz="2000">
                <a:solidFill>
                  <a:schemeClr val="dk1"/>
                </a:solidFill>
                <a:latin typeface="Times New Roman"/>
                <a:ea typeface="Times New Roman"/>
                <a:cs typeface="Times New Roman"/>
                <a:sym typeface="Times New Roman"/>
              </a:rPr>
              <a:t>Such a utility monitors database usage and provides statistics to the DBA.</a:t>
            </a: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000" b="1">
              <a:solidFill>
                <a:schemeClr val="dk1"/>
              </a:solidFill>
              <a:latin typeface="Times New Roman"/>
              <a:ea typeface="Times New Roman"/>
              <a:cs typeface="Times New Roman"/>
              <a:sym typeface="Times New Roman"/>
            </a:endParaRPr>
          </a:p>
        </p:txBody>
      </p:sp>
      <p:pic>
        <p:nvPicPr>
          <p:cNvPr id="469" name="Google Shape;469;p23" descr="C:\Users\Mahesh Kumar Jha\Downloads\CMRIT NEW LOGO-01.png"/>
          <p:cNvPicPr preferRelativeResize="0"/>
          <p:nvPr/>
        </p:nvPicPr>
        <p:blipFill rotWithShape="1">
          <a:blip r:embed="rId3">
            <a:alphaModFix/>
          </a:blip>
          <a:srcRect l="10242" t="16174" r="4217"/>
          <a:stretch/>
        </p:blipFill>
        <p:spPr>
          <a:xfrm>
            <a:off x="639555" y="537152"/>
            <a:ext cx="1744663" cy="1222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5" name="Google Shape;475;p2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24</a:t>
            </a:fld>
            <a:endParaRPr/>
          </a:p>
        </p:txBody>
      </p:sp>
      <p:sp>
        <p:nvSpPr>
          <p:cNvPr id="476" name="Google Shape;476;p24"/>
          <p:cNvSpPr txBox="1"/>
          <p:nvPr/>
        </p:nvSpPr>
        <p:spPr>
          <a:xfrm>
            <a:off x="1885422" y="2336009"/>
            <a:ext cx="93048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chemeClr val="dk1"/>
                </a:solidFill>
                <a:latin typeface="Times New Roman"/>
                <a:ea typeface="Times New Roman"/>
                <a:cs typeface="Times New Roman"/>
                <a:sym typeface="Times New Roman"/>
              </a:rPr>
              <a:t>Tools, Application Environments, and Communications Facilities</a:t>
            </a:r>
            <a:endParaRPr sz="2400">
              <a:solidFill>
                <a:schemeClr val="dk1"/>
              </a:solidFill>
              <a:latin typeface="Times New Roman"/>
              <a:ea typeface="Times New Roman"/>
              <a:cs typeface="Times New Roman"/>
              <a:sym typeface="Times New Roman"/>
            </a:endParaRPr>
          </a:p>
        </p:txBody>
      </p:sp>
      <p:sp>
        <p:nvSpPr>
          <p:cNvPr id="477" name="Google Shape;477;p24"/>
          <p:cNvSpPr txBox="1"/>
          <p:nvPr/>
        </p:nvSpPr>
        <p:spPr>
          <a:xfrm>
            <a:off x="639555" y="3254450"/>
            <a:ext cx="6109252" cy="16312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US" sz="2000" b="1" i="0" u="none" strike="noStrike">
                <a:solidFill>
                  <a:schemeClr val="dk1"/>
                </a:solidFill>
                <a:latin typeface="Times New Roman"/>
                <a:ea typeface="Times New Roman"/>
                <a:cs typeface="Times New Roman"/>
                <a:sym typeface="Times New Roman"/>
              </a:rPr>
              <a:t>Data dictionary </a:t>
            </a:r>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Times New Roman"/>
                <a:ea typeface="Times New Roman"/>
                <a:cs typeface="Times New Roman"/>
                <a:sym typeface="Times New Roman"/>
              </a:rPr>
              <a:t>Information Repository</a:t>
            </a:r>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Times New Roman"/>
                <a:ea typeface="Times New Roman"/>
                <a:cs typeface="Times New Roman"/>
                <a:sym typeface="Times New Roman"/>
              </a:rPr>
              <a:t>Application Development Environment</a:t>
            </a:r>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Times New Roman"/>
                <a:ea typeface="Times New Roman"/>
                <a:cs typeface="Times New Roman"/>
                <a:sym typeface="Times New Roman"/>
              </a:rPr>
              <a:t>Communication Software</a:t>
            </a:r>
            <a:endParaRPr/>
          </a:p>
          <a:p>
            <a:pPr marL="0" marR="0" lvl="0" indent="0" algn="l" rtl="0">
              <a:spcBef>
                <a:spcPts val="0"/>
              </a:spcBef>
              <a:spcAft>
                <a:spcPts val="0"/>
              </a:spcAft>
              <a:buNone/>
            </a:pPr>
            <a:endParaRPr sz="2000" b="1">
              <a:solidFill>
                <a:schemeClr val="dk1"/>
              </a:solidFill>
              <a:latin typeface="Times New Roman"/>
              <a:ea typeface="Times New Roman"/>
              <a:cs typeface="Times New Roman"/>
              <a:sym typeface="Times New Roman"/>
            </a:endParaRPr>
          </a:p>
        </p:txBody>
      </p:sp>
      <p:pic>
        <p:nvPicPr>
          <p:cNvPr id="478" name="Google Shape;478;p24" descr="C:\Users\Mahesh Kumar Jha\Downloads\CMRIT NEW LOGO-01.png"/>
          <p:cNvPicPr preferRelativeResize="0"/>
          <p:nvPr/>
        </p:nvPicPr>
        <p:blipFill rotWithShape="1">
          <a:blip r:embed="rId3">
            <a:alphaModFix/>
          </a:blip>
          <a:srcRect l="10242" t="16174" r="4217"/>
          <a:stretch/>
        </p:blipFill>
        <p:spPr>
          <a:xfrm>
            <a:off x="639555" y="537152"/>
            <a:ext cx="1744663" cy="1222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5"/>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10/20/2023</a:t>
            </a:r>
            <a:endParaRPr/>
          </a:p>
        </p:txBody>
      </p:sp>
      <p:sp>
        <p:nvSpPr>
          <p:cNvPr id="484" name="Google Shape;484;p2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25</a:t>
            </a:fld>
            <a:endParaRPr/>
          </a:p>
        </p:txBody>
      </p:sp>
      <p:sp>
        <p:nvSpPr>
          <p:cNvPr id="485" name="Google Shape;485;p25"/>
          <p:cNvSpPr txBox="1"/>
          <p:nvPr/>
        </p:nvSpPr>
        <p:spPr>
          <a:xfrm>
            <a:off x="2835363" y="848181"/>
            <a:ext cx="976022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sng" strike="noStrike">
                <a:solidFill>
                  <a:schemeClr val="dk1"/>
                </a:solidFill>
                <a:latin typeface="Times New Roman"/>
                <a:ea typeface="Times New Roman"/>
                <a:cs typeface="Times New Roman"/>
                <a:sym typeface="Times New Roman"/>
              </a:rPr>
              <a:t>Data Modeling Using the Entity–Relationship (ER) Model</a:t>
            </a:r>
            <a:endParaRPr sz="2200" u="sng">
              <a:solidFill>
                <a:schemeClr val="dk1"/>
              </a:solidFill>
              <a:latin typeface="Times New Roman"/>
              <a:ea typeface="Times New Roman"/>
              <a:cs typeface="Times New Roman"/>
              <a:sym typeface="Times New Roman"/>
            </a:endParaRPr>
          </a:p>
        </p:txBody>
      </p:sp>
      <p:sp>
        <p:nvSpPr>
          <p:cNvPr id="486" name="Google Shape;486;p25"/>
          <p:cNvSpPr txBox="1"/>
          <p:nvPr/>
        </p:nvSpPr>
        <p:spPr>
          <a:xfrm>
            <a:off x="404191" y="2263885"/>
            <a:ext cx="896509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a:solidFill>
                  <a:schemeClr val="dk1"/>
                </a:solidFill>
                <a:latin typeface="Times New Roman"/>
                <a:ea typeface="Times New Roman"/>
                <a:cs typeface="Times New Roman"/>
                <a:sym typeface="Times New Roman"/>
              </a:rPr>
              <a:t>Using High-Level Conceptual Data Models for Database Design</a:t>
            </a:r>
            <a:endParaRPr sz="2000">
              <a:solidFill>
                <a:schemeClr val="dk1"/>
              </a:solidFill>
              <a:latin typeface="Times New Roman"/>
              <a:ea typeface="Times New Roman"/>
              <a:cs typeface="Times New Roman"/>
              <a:sym typeface="Times New Roman"/>
            </a:endParaRPr>
          </a:p>
        </p:txBody>
      </p:sp>
      <p:sp>
        <p:nvSpPr>
          <p:cNvPr id="487" name="Google Shape;487;p25"/>
          <p:cNvSpPr txBox="1"/>
          <p:nvPr/>
        </p:nvSpPr>
        <p:spPr>
          <a:xfrm>
            <a:off x="215302" y="2761198"/>
            <a:ext cx="7231831" cy="34163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b="0" i="0" u="none" strike="noStrike">
                <a:solidFill>
                  <a:schemeClr val="dk1"/>
                </a:solidFill>
                <a:latin typeface="Times New Roman"/>
                <a:ea typeface="Times New Roman"/>
                <a:cs typeface="Times New Roman"/>
                <a:sym typeface="Times New Roman"/>
              </a:rPr>
              <a:t>The first step is </a:t>
            </a:r>
            <a:r>
              <a:rPr lang="en-US" sz="2400" b="1" i="0" u="none" strike="noStrike">
                <a:solidFill>
                  <a:schemeClr val="dk1"/>
                </a:solidFill>
                <a:latin typeface="Times New Roman"/>
                <a:ea typeface="Times New Roman"/>
                <a:cs typeface="Times New Roman"/>
                <a:sym typeface="Times New Roman"/>
              </a:rPr>
              <a:t>requirements collection and analysis</a:t>
            </a:r>
            <a:r>
              <a:rPr lang="en-US" sz="2400" b="0" i="0" u="none" strike="noStrike">
                <a:solidFill>
                  <a:schemeClr val="dk1"/>
                </a:solidFill>
                <a:latin typeface="Times New Roman"/>
                <a:ea typeface="Times New Roman"/>
                <a:cs typeface="Times New Roman"/>
                <a:sym typeface="Times New Roman"/>
              </a:rPr>
              <a:t>.</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The database designers interview prospective database users to understand and document their </a:t>
            </a:r>
            <a:r>
              <a:rPr lang="en-US" sz="2400" b="1">
                <a:solidFill>
                  <a:schemeClr val="dk1"/>
                </a:solidFill>
                <a:latin typeface="Times New Roman"/>
                <a:ea typeface="Times New Roman"/>
                <a:cs typeface="Times New Roman"/>
                <a:sym typeface="Times New Roman"/>
              </a:rPr>
              <a:t>data requirements</a:t>
            </a:r>
            <a:r>
              <a:rPr lang="en-US" sz="2400">
                <a:solidFill>
                  <a:schemeClr val="dk1"/>
                </a:solidFill>
                <a:latin typeface="Times New Roman"/>
                <a:ea typeface="Times New Roman"/>
                <a:cs typeface="Times New Roman"/>
                <a:sym typeface="Times New Roman"/>
              </a:rPr>
              <a:t>.</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Describe functional requirements and User defined operations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Times New Roman"/>
                <a:ea typeface="Times New Roman"/>
                <a:cs typeface="Times New Roman"/>
                <a:sym typeface="Times New Roman"/>
              </a:rPr>
              <a:t>Create a </a:t>
            </a:r>
            <a:r>
              <a:rPr lang="en-US" sz="2400" b="1">
                <a:solidFill>
                  <a:schemeClr val="dk1"/>
                </a:solidFill>
                <a:latin typeface="Times New Roman"/>
                <a:ea typeface="Times New Roman"/>
                <a:cs typeface="Times New Roman"/>
                <a:sym typeface="Times New Roman"/>
              </a:rPr>
              <a:t>conceptual schema </a:t>
            </a:r>
            <a:r>
              <a:rPr lang="en-US" sz="2400">
                <a:solidFill>
                  <a:schemeClr val="dk1"/>
                </a:solidFill>
                <a:latin typeface="Times New Roman"/>
                <a:ea typeface="Times New Roman"/>
                <a:cs typeface="Times New Roman"/>
                <a:sym typeface="Times New Roman"/>
              </a:rPr>
              <a:t>for the database, using a high-level conceptual data model – is known as Conceptual design.</a:t>
            </a:r>
            <a:endParaRPr sz="2400">
              <a:solidFill>
                <a:schemeClr val="dk1"/>
              </a:solidFill>
              <a:latin typeface="Times New Roman"/>
              <a:ea typeface="Times New Roman"/>
              <a:cs typeface="Times New Roman"/>
              <a:sym typeface="Times New Roman"/>
            </a:endParaRPr>
          </a:p>
        </p:txBody>
      </p:sp>
      <p:pic>
        <p:nvPicPr>
          <p:cNvPr id="488" name="Google Shape;488;p25" descr="Using High-Level Conceptual Data Models for Database Design"/>
          <p:cNvPicPr preferRelativeResize="0"/>
          <p:nvPr/>
        </p:nvPicPr>
        <p:blipFill rotWithShape="1">
          <a:blip r:embed="rId3">
            <a:alphaModFix/>
          </a:blip>
          <a:srcRect/>
          <a:stretch/>
        </p:blipFill>
        <p:spPr>
          <a:xfrm>
            <a:off x="7447134" y="1546909"/>
            <a:ext cx="5446343" cy="5311091"/>
          </a:xfrm>
          <a:prstGeom prst="rect">
            <a:avLst/>
          </a:prstGeom>
          <a:noFill/>
          <a:ln>
            <a:noFill/>
          </a:ln>
        </p:spPr>
      </p:pic>
      <p:pic>
        <p:nvPicPr>
          <p:cNvPr id="489" name="Google Shape;489;p25" descr="C:\Users\Mahesh Kumar Jha\Downloads\CMRIT NEW LOGO-01.png"/>
          <p:cNvPicPr preferRelativeResize="0"/>
          <p:nvPr/>
        </p:nvPicPr>
        <p:blipFill rotWithShape="1">
          <a:blip r:embed="rId4">
            <a:alphaModFix/>
          </a:blip>
          <a:srcRect l="10242" t="16174" r="4217"/>
          <a:stretch/>
        </p:blipFill>
        <p:spPr>
          <a:xfrm>
            <a:off x="639555" y="537152"/>
            <a:ext cx="1744663" cy="1222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5" name="Google Shape;495;p2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26</a:t>
            </a:fld>
            <a:endParaRPr/>
          </a:p>
        </p:txBody>
      </p:sp>
      <p:sp>
        <p:nvSpPr>
          <p:cNvPr id="496" name="Google Shape;496;p26"/>
          <p:cNvSpPr txBox="1"/>
          <p:nvPr/>
        </p:nvSpPr>
        <p:spPr>
          <a:xfrm>
            <a:off x="3476889" y="838200"/>
            <a:ext cx="61092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chemeClr val="dk1"/>
                </a:solidFill>
                <a:latin typeface="Times New Roman"/>
                <a:ea typeface="Times New Roman"/>
                <a:cs typeface="Times New Roman"/>
                <a:sym typeface="Times New Roman"/>
              </a:rPr>
              <a:t>A Sample Database Application</a:t>
            </a:r>
            <a:endParaRPr sz="2400">
              <a:solidFill>
                <a:schemeClr val="dk1"/>
              </a:solidFill>
              <a:latin typeface="Times New Roman"/>
              <a:ea typeface="Times New Roman"/>
              <a:cs typeface="Times New Roman"/>
              <a:sym typeface="Times New Roman"/>
            </a:endParaRPr>
          </a:p>
        </p:txBody>
      </p:sp>
      <p:sp>
        <p:nvSpPr>
          <p:cNvPr id="497" name="Google Shape;497;p26"/>
          <p:cNvSpPr txBox="1"/>
          <p:nvPr/>
        </p:nvSpPr>
        <p:spPr>
          <a:xfrm>
            <a:off x="0" y="2149019"/>
            <a:ext cx="11376992"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a:solidFill>
                  <a:schemeClr val="dk1"/>
                </a:solidFill>
                <a:latin typeface="Times New Roman"/>
                <a:ea typeface="Times New Roman"/>
                <a:cs typeface="Times New Roman"/>
                <a:sym typeface="Times New Roman"/>
              </a:rPr>
              <a:t>COMPANY - Database</a:t>
            </a:r>
            <a:endParaRPr/>
          </a:p>
          <a:p>
            <a:pPr marL="0" marR="0" lvl="0" indent="0" algn="l" rtl="0">
              <a:spcBef>
                <a:spcPts val="0"/>
              </a:spcBef>
              <a:spcAft>
                <a:spcPts val="0"/>
              </a:spcAft>
              <a:buNone/>
            </a:pPr>
            <a:r>
              <a:rPr lang="en-US" sz="2000" b="0" i="0" u="none" strike="noStrike">
                <a:solidFill>
                  <a:schemeClr val="dk1"/>
                </a:solidFill>
                <a:latin typeface="Times New Roman"/>
                <a:ea typeface="Times New Roman"/>
                <a:cs typeface="Times New Roman"/>
                <a:sym typeface="Times New Roman"/>
              </a:rPr>
              <a:t>We list the data requirements for the database here, and then create its conceptual schema step-by-step as we introduce the modeling concepts of the ER model. </a:t>
            </a:r>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The COMPANY database keeps track of a company’s employees, departments, and projects.</a:t>
            </a:r>
            <a:endParaRPr/>
          </a:p>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The company is organized into departments. Each department has a unique name, a unique number, and a particular employee who manages the department. We keep track of the start date when that employee began managing the department. A department may have several locations.</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A department controls a number of projects, each of which has a unique name, a unique number, and a single location.</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The database will store each employee’s name, Social Security number, address, salary, gender, and birth date. An employee is assigned to one department, but may work on several projects, which are not necessarily controlled by the same department.</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The database will keep track of the dependents of each employee for insurance purposes, including each dependent’s first name, gender, birth date, and relationship to the employee.</a:t>
            </a:r>
            <a:endParaRPr sz="2000">
              <a:solidFill>
                <a:schemeClr val="dk1"/>
              </a:solidFill>
              <a:latin typeface="Times New Roman"/>
              <a:ea typeface="Times New Roman"/>
              <a:cs typeface="Times New Roman"/>
              <a:sym typeface="Times New Roman"/>
            </a:endParaRPr>
          </a:p>
        </p:txBody>
      </p:sp>
      <p:pic>
        <p:nvPicPr>
          <p:cNvPr id="498" name="Google Shape;498;p26" descr="C:\Users\Mahesh Kumar Jha\Downloads\CMRIT NEW LOGO-01.png"/>
          <p:cNvPicPr preferRelativeResize="0"/>
          <p:nvPr/>
        </p:nvPicPr>
        <p:blipFill rotWithShape="1">
          <a:blip r:embed="rId3">
            <a:alphaModFix/>
          </a:blip>
          <a:srcRect l="10242" t="16174" r="4217"/>
          <a:stretch/>
        </p:blipFill>
        <p:spPr>
          <a:xfrm>
            <a:off x="639555" y="537152"/>
            <a:ext cx="1744663" cy="1222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4" name="Google Shape;504;p2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27</a:t>
            </a:fld>
            <a:endParaRPr/>
          </a:p>
        </p:txBody>
      </p:sp>
      <p:sp>
        <p:nvSpPr>
          <p:cNvPr id="505" name="Google Shape;505;p27"/>
          <p:cNvSpPr txBox="1"/>
          <p:nvPr/>
        </p:nvSpPr>
        <p:spPr>
          <a:xfrm>
            <a:off x="536713" y="2135087"/>
            <a:ext cx="11655287"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Entity Types and Entity Sets</a:t>
            </a:r>
            <a:r>
              <a:rPr lang="en-US" sz="2200">
                <a:solidFill>
                  <a:schemeClr val="dk1"/>
                </a:solidFill>
                <a:latin typeface="Times New Roman"/>
                <a:ea typeface="Times New Roman"/>
                <a:cs typeface="Times New Roman"/>
                <a:sym typeface="Times New Roman"/>
              </a:rPr>
              <a:t> - A database usually contains groups of entities that are similar.</a:t>
            </a:r>
            <a:endParaRPr/>
          </a:p>
          <a:p>
            <a:pPr marL="0" marR="0" lvl="0" indent="0" algn="l" rtl="0">
              <a:spcBef>
                <a:spcPts val="0"/>
              </a:spcBef>
              <a:spcAft>
                <a:spcPts val="0"/>
              </a:spcAft>
              <a:buNone/>
            </a:pPr>
            <a:endParaRPr sz="2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0" i="0" u="none" strike="noStrike">
                <a:solidFill>
                  <a:schemeClr val="dk1"/>
                </a:solidFill>
                <a:latin typeface="Times New Roman"/>
                <a:ea typeface="Times New Roman"/>
                <a:cs typeface="Times New Roman"/>
                <a:sym typeface="Times New Roman"/>
              </a:rPr>
              <a:t>An entity type describes the </a:t>
            </a:r>
            <a:r>
              <a:rPr lang="en-US" sz="2000" b="1" i="0" u="none" strike="noStrike">
                <a:solidFill>
                  <a:schemeClr val="dk1"/>
                </a:solidFill>
                <a:latin typeface="Times New Roman"/>
                <a:ea typeface="Times New Roman"/>
                <a:cs typeface="Times New Roman"/>
                <a:sym typeface="Times New Roman"/>
              </a:rPr>
              <a:t>schema </a:t>
            </a:r>
            <a:r>
              <a:rPr lang="en-US" sz="2000" b="0" i="0" u="none" strike="noStrike">
                <a:solidFill>
                  <a:schemeClr val="dk1"/>
                </a:solidFill>
                <a:latin typeface="Times New Roman"/>
                <a:ea typeface="Times New Roman"/>
                <a:cs typeface="Times New Roman"/>
                <a:sym typeface="Times New Roman"/>
              </a:rPr>
              <a:t>or </a:t>
            </a:r>
            <a:r>
              <a:rPr lang="en-US" sz="2000" b="1" i="0" u="none" strike="noStrike">
                <a:solidFill>
                  <a:schemeClr val="dk1"/>
                </a:solidFill>
                <a:latin typeface="Times New Roman"/>
                <a:ea typeface="Times New Roman"/>
                <a:cs typeface="Times New Roman"/>
                <a:sym typeface="Times New Roman"/>
              </a:rPr>
              <a:t>intension </a:t>
            </a:r>
            <a:r>
              <a:rPr lang="en-US" sz="2000" b="0" i="0" u="none" strike="noStrike">
                <a:solidFill>
                  <a:schemeClr val="dk1"/>
                </a:solidFill>
                <a:latin typeface="Times New Roman"/>
                <a:ea typeface="Times New Roman"/>
                <a:cs typeface="Times New Roman"/>
                <a:sym typeface="Times New Roman"/>
              </a:rPr>
              <a:t>for a </a:t>
            </a:r>
            <a:r>
              <a:rPr lang="en-US" sz="2000" b="0" i="1" u="none" strike="noStrike">
                <a:solidFill>
                  <a:schemeClr val="dk1"/>
                </a:solidFill>
                <a:latin typeface="Times New Roman"/>
                <a:ea typeface="Times New Roman"/>
                <a:cs typeface="Times New Roman"/>
                <a:sym typeface="Times New Roman"/>
              </a:rPr>
              <a:t>set of entities </a:t>
            </a:r>
            <a:r>
              <a:rPr lang="en-US" sz="2000" b="0" i="0" u="none" strike="noStrike">
                <a:solidFill>
                  <a:schemeClr val="dk1"/>
                </a:solidFill>
                <a:latin typeface="Times New Roman"/>
                <a:ea typeface="Times New Roman"/>
                <a:cs typeface="Times New Roman"/>
                <a:sym typeface="Times New Roman"/>
              </a:rPr>
              <a:t>that share the same structure (</a:t>
            </a:r>
            <a:r>
              <a:rPr lang="en-US" sz="2000" b="1" i="1" u="none" strike="noStrike">
                <a:solidFill>
                  <a:schemeClr val="dk1"/>
                </a:solidFill>
                <a:latin typeface="Times New Roman"/>
                <a:ea typeface="Times New Roman"/>
                <a:cs typeface="Times New Roman"/>
                <a:sym typeface="Times New Roman"/>
              </a:rPr>
              <a:t>Employee</a:t>
            </a:r>
            <a:r>
              <a:rPr lang="en-US" sz="2000" b="0" i="0" u="none" strike="noStrike">
                <a:solidFill>
                  <a:schemeClr val="dk1"/>
                </a:solidFill>
                <a:latin typeface="Times New Roman"/>
                <a:ea typeface="Times New Roman"/>
                <a:cs typeface="Times New Roman"/>
                <a:sym typeface="Times New Roman"/>
              </a:rPr>
              <a:t> </a:t>
            </a:r>
            <a:r>
              <a:rPr lang="en-US" sz="2000" b="1" i="1" u="none" strike="noStrike">
                <a:solidFill>
                  <a:schemeClr val="dk1"/>
                </a:solidFill>
                <a:latin typeface="Times New Roman"/>
                <a:ea typeface="Times New Roman"/>
                <a:cs typeface="Times New Roman"/>
                <a:sym typeface="Times New Roman"/>
              </a:rPr>
              <a:t>Entities)</a:t>
            </a:r>
            <a:r>
              <a:rPr lang="en-US" sz="2000" b="0" i="0" u="none" strike="noStrike">
                <a:solidFill>
                  <a:schemeClr val="dk1"/>
                </a:solidFill>
                <a:latin typeface="Times New Roman"/>
                <a:ea typeface="Times New Roman"/>
                <a:cs typeface="Times New Roman"/>
                <a:sym typeface="Times New Roman"/>
              </a:rPr>
              <a:t>. The collection of entities of a particular entity type is grouped into an entity set, which is also called the </a:t>
            </a:r>
            <a:r>
              <a:rPr lang="en-US" sz="2000" b="1" i="0" u="none" strike="noStrike">
                <a:solidFill>
                  <a:schemeClr val="dk1"/>
                </a:solidFill>
                <a:latin typeface="Times New Roman"/>
                <a:ea typeface="Times New Roman"/>
                <a:cs typeface="Times New Roman"/>
                <a:sym typeface="Times New Roman"/>
              </a:rPr>
              <a:t>extension </a:t>
            </a:r>
            <a:r>
              <a:rPr lang="en-US" sz="2000" b="0" i="0" u="none" strike="noStrike">
                <a:solidFill>
                  <a:schemeClr val="dk1"/>
                </a:solidFill>
                <a:latin typeface="Times New Roman"/>
                <a:ea typeface="Times New Roman"/>
                <a:cs typeface="Times New Roman"/>
                <a:sym typeface="Times New Roman"/>
              </a:rPr>
              <a:t>of the entity type.</a:t>
            </a:r>
            <a:endParaRPr/>
          </a:p>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i="0" u="none" strike="noStrike">
                <a:solidFill>
                  <a:schemeClr val="dk1"/>
                </a:solidFill>
                <a:latin typeface="Times New Roman"/>
                <a:ea typeface="Times New Roman"/>
                <a:cs typeface="Times New Roman"/>
                <a:sym typeface="Times New Roman"/>
              </a:rPr>
              <a:t>Key Attributes of an Entity Type</a:t>
            </a:r>
            <a:endParaRPr/>
          </a:p>
          <a:p>
            <a:pPr marL="0" marR="0" lvl="0" indent="0" algn="l" rtl="0">
              <a:spcBef>
                <a:spcPts val="0"/>
              </a:spcBef>
              <a:spcAft>
                <a:spcPts val="0"/>
              </a:spcAft>
              <a:buNone/>
            </a:pPr>
            <a:endParaRPr sz="2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0" i="0" u="none" strike="noStrike">
                <a:solidFill>
                  <a:schemeClr val="dk1"/>
                </a:solidFill>
                <a:latin typeface="Times New Roman"/>
                <a:ea typeface="Times New Roman"/>
                <a:cs typeface="Times New Roman"/>
                <a:sym typeface="Times New Roman"/>
              </a:rPr>
              <a:t>An important constraint on the entities of an entity type is the </a:t>
            </a:r>
            <a:r>
              <a:rPr lang="en-US" sz="2000" b="1" i="0" u="none" strike="noStrike">
                <a:solidFill>
                  <a:schemeClr val="dk1"/>
                </a:solidFill>
                <a:latin typeface="Times New Roman"/>
                <a:ea typeface="Times New Roman"/>
                <a:cs typeface="Times New Roman"/>
                <a:sym typeface="Times New Roman"/>
              </a:rPr>
              <a:t>key </a:t>
            </a:r>
            <a:r>
              <a:rPr lang="en-US" sz="2000" b="0" i="0" u="none" strike="noStrike">
                <a:solidFill>
                  <a:schemeClr val="dk1"/>
                </a:solidFill>
                <a:latin typeface="Times New Roman"/>
                <a:ea typeface="Times New Roman"/>
                <a:cs typeface="Times New Roman"/>
                <a:sym typeface="Times New Roman"/>
              </a:rPr>
              <a:t>or </a:t>
            </a:r>
            <a:r>
              <a:rPr lang="en-US" sz="2000" b="1" i="0" u="none" strike="noStrike">
                <a:solidFill>
                  <a:schemeClr val="dk1"/>
                </a:solidFill>
                <a:latin typeface="Times New Roman"/>
                <a:ea typeface="Times New Roman"/>
                <a:cs typeface="Times New Roman"/>
                <a:sym typeface="Times New Roman"/>
              </a:rPr>
              <a:t>uniqueness constraint </a:t>
            </a:r>
            <a:r>
              <a:rPr lang="en-US" sz="2000" b="0" i="0" u="none" strike="noStrike">
                <a:solidFill>
                  <a:schemeClr val="dk1"/>
                </a:solidFill>
                <a:latin typeface="Times New Roman"/>
                <a:ea typeface="Times New Roman"/>
                <a:cs typeface="Times New Roman"/>
                <a:sym typeface="Times New Roman"/>
              </a:rPr>
              <a:t>on attributes. </a:t>
            </a:r>
            <a:endParaRPr sz="20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key attribute</a:t>
            </a:r>
            <a:r>
              <a:rPr lang="en-US" sz="2000">
                <a:solidFill>
                  <a:schemeClr val="dk1"/>
                </a:solidFill>
                <a:latin typeface="Times New Roman"/>
                <a:ea typeface="Times New Roman"/>
                <a:cs typeface="Times New Roman"/>
                <a:sym typeface="Times New Roman"/>
              </a:rPr>
              <a:t> - An entity type usually has one or more attributes whose values are distinct for each individual entity in the entity set</a:t>
            </a:r>
            <a:endParaRPr sz="2000" b="1">
              <a:solidFill>
                <a:schemeClr val="dk1"/>
              </a:solidFill>
              <a:latin typeface="Times New Roman"/>
              <a:ea typeface="Times New Roman"/>
              <a:cs typeface="Times New Roman"/>
              <a:sym typeface="Times New Roman"/>
            </a:endParaRPr>
          </a:p>
        </p:txBody>
      </p:sp>
      <p:pic>
        <p:nvPicPr>
          <p:cNvPr id="506" name="Google Shape;506;p27" descr="C:\Users\Mahesh Kumar Jha\Downloads\CMRIT NEW LOGO-01.png"/>
          <p:cNvPicPr preferRelativeResize="0"/>
          <p:nvPr/>
        </p:nvPicPr>
        <p:blipFill rotWithShape="1">
          <a:blip r:embed="rId3">
            <a:alphaModFix/>
          </a:blip>
          <a:srcRect l="10242" t="16174" r="4217"/>
          <a:stretch/>
        </p:blipFill>
        <p:spPr>
          <a:xfrm>
            <a:off x="639555" y="537152"/>
            <a:ext cx="1744663" cy="1222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Google Shape;512;p2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28</a:t>
            </a:fld>
            <a:endParaRPr/>
          </a:p>
        </p:txBody>
      </p:sp>
      <p:sp>
        <p:nvSpPr>
          <p:cNvPr id="513" name="Google Shape;513;p28"/>
          <p:cNvSpPr txBox="1"/>
          <p:nvPr/>
        </p:nvSpPr>
        <p:spPr>
          <a:xfrm>
            <a:off x="354195" y="2256199"/>
            <a:ext cx="610925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Composite versus Simple (Atomic) Attributes</a:t>
            </a:r>
            <a:endParaRPr sz="2200">
              <a:solidFill>
                <a:schemeClr val="dk1"/>
              </a:solidFill>
              <a:latin typeface="Times New Roman"/>
              <a:ea typeface="Times New Roman"/>
              <a:cs typeface="Times New Roman"/>
              <a:sym typeface="Times New Roman"/>
            </a:endParaRPr>
          </a:p>
        </p:txBody>
      </p:sp>
      <p:sp>
        <p:nvSpPr>
          <p:cNvPr id="514" name="Google Shape;514;p28"/>
          <p:cNvSpPr txBox="1"/>
          <p:nvPr/>
        </p:nvSpPr>
        <p:spPr>
          <a:xfrm>
            <a:off x="913502" y="3019595"/>
            <a:ext cx="10727636" cy="255454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US" sz="2000" b="1" i="0" u="none" strike="noStrike">
                <a:solidFill>
                  <a:schemeClr val="dk1"/>
                </a:solidFill>
                <a:latin typeface="Times New Roman"/>
                <a:ea typeface="Times New Roman"/>
                <a:cs typeface="Times New Roman"/>
                <a:sym typeface="Times New Roman"/>
              </a:rPr>
              <a:t>Composite attributes </a:t>
            </a:r>
            <a:r>
              <a:rPr lang="en-US" sz="2000" b="0" i="0" u="none" strike="noStrike">
                <a:solidFill>
                  <a:schemeClr val="dk1"/>
                </a:solidFill>
                <a:latin typeface="Times New Roman"/>
                <a:ea typeface="Times New Roman"/>
                <a:cs typeface="Times New Roman"/>
                <a:sym typeface="Times New Roman"/>
              </a:rPr>
              <a:t>can be divided into smaller subparts, which represent more basic attributes with independent meanings.</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Attributes that are not divisible are called </a:t>
            </a:r>
            <a:r>
              <a:rPr lang="en-US" sz="2000" b="1">
                <a:solidFill>
                  <a:schemeClr val="dk1"/>
                </a:solidFill>
                <a:latin typeface="Times New Roman"/>
                <a:ea typeface="Times New Roman"/>
                <a:cs typeface="Times New Roman"/>
                <a:sym typeface="Times New Roman"/>
              </a:rPr>
              <a:t>simple</a:t>
            </a:r>
            <a:r>
              <a:rPr lang="en-US" sz="2000">
                <a:solidFill>
                  <a:schemeClr val="dk1"/>
                </a:solidFill>
                <a:latin typeface="Times New Roman"/>
                <a:ea typeface="Times New Roman"/>
                <a:cs typeface="Times New Roman"/>
                <a:sym typeface="Times New Roman"/>
              </a:rPr>
              <a:t> or </a:t>
            </a:r>
            <a:r>
              <a:rPr lang="en-US" sz="2000" b="1">
                <a:solidFill>
                  <a:schemeClr val="dk1"/>
                </a:solidFill>
                <a:latin typeface="Times New Roman"/>
                <a:ea typeface="Times New Roman"/>
                <a:cs typeface="Times New Roman"/>
                <a:sym typeface="Times New Roman"/>
              </a:rPr>
              <a:t>atomic attributes</a:t>
            </a:r>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Times New Roman"/>
                <a:ea typeface="Times New Roman"/>
                <a:cs typeface="Times New Roman"/>
                <a:sym typeface="Times New Roman"/>
              </a:rPr>
              <a:t>Single-Valued versus Multivalued Attributes - </a:t>
            </a:r>
            <a:r>
              <a:rPr lang="en-US" sz="2000">
                <a:solidFill>
                  <a:schemeClr val="dk1"/>
                </a:solidFill>
                <a:latin typeface="Times New Roman"/>
                <a:ea typeface="Times New Roman"/>
                <a:cs typeface="Times New Roman"/>
                <a:sym typeface="Times New Roman"/>
              </a:rPr>
              <a:t>attributes have a single value for a particular entity &amp; a attribute having multiple value is multivalued attributes.</a:t>
            </a:r>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Times New Roman"/>
                <a:ea typeface="Times New Roman"/>
                <a:cs typeface="Times New Roman"/>
                <a:sym typeface="Times New Roman"/>
              </a:rPr>
              <a:t>Stored versus Derived Attributes</a:t>
            </a:r>
            <a:r>
              <a:rPr lang="en-US" sz="2000">
                <a:solidFill>
                  <a:schemeClr val="dk1"/>
                </a:solidFill>
                <a:latin typeface="Times New Roman"/>
                <a:ea typeface="Times New Roman"/>
                <a:cs typeface="Times New Roman"/>
                <a:sym typeface="Times New Roman"/>
              </a:rPr>
              <a:t> – Date of Birth &amp; Age</a:t>
            </a:r>
            <a:endParaRPr/>
          </a:p>
          <a:p>
            <a:pPr marL="342900" marR="0" lvl="0" indent="-342900" algn="l" rtl="0">
              <a:spcBef>
                <a:spcPts val="0"/>
              </a:spcBef>
              <a:spcAft>
                <a:spcPts val="0"/>
              </a:spcAft>
              <a:buClr>
                <a:schemeClr val="dk1"/>
              </a:buClr>
              <a:buSzPts val="2000"/>
              <a:buFont typeface="Arial"/>
              <a:buChar char="•"/>
            </a:pPr>
            <a:r>
              <a:rPr lang="en-US" sz="2000" b="1">
                <a:solidFill>
                  <a:schemeClr val="dk1"/>
                </a:solidFill>
                <a:latin typeface="Times New Roman"/>
                <a:ea typeface="Times New Roman"/>
                <a:cs typeface="Times New Roman"/>
                <a:sym typeface="Times New Roman"/>
              </a:rPr>
              <a:t>NULL Values</a:t>
            </a:r>
            <a:endParaRPr/>
          </a:p>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p:txBody>
      </p:sp>
      <p:pic>
        <p:nvPicPr>
          <p:cNvPr id="515" name="Google Shape;515;p28" descr="C:\Users\Mahesh Kumar Jha\Downloads\CMRIT NEW LOGO-01.png"/>
          <p:cNvPicPr preferRelativeResize="0"/>
          <p:nvPr/>
        </p:nvPicPr>
        <p:blipFill rotWithShape="1">
          <a:blip r:embed="rId3">
            <a:alphaModFix/>
          </a:blip>
          <a:srcRect l="10242" t="16174" r="4217"/>
          <a:stretch/>
        </p:blipFill>
        <p:spPr>
          <a:xfrm>
            <a:off x="639555" y="537152"/>
            <a:ext cx="1744663" cy="1222375"/>
          </a:xfrm>
          <a:prstGeom prst="rect">
            <a:avLst/>
          </a:prstGeom>
          <a:noFill/>
          <a:ln>
            <a:noFill/>
          </a:ln>
        </p:spPr>
      </p:pic>
      <p:sp>
        <p:nvSpPr>
          <p:cNvPr id="516" name="Google Shape;516;p28"/>
          <p:cNvSpPr txBox="1"/>
          <p:nvPr/>
        </p:nvSpPr>
        <p:spPr>
          <a:xfrm>
            <a:off x="913502" y="5374085"/>
            <a:ext cx="91870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a:solidFill>
                  <a:schemeClr val="dk1"/>
                </a:solidFill>
                <a:latin typeface="Times New Roman"/>
                <a:ea typeface="Times New Roman"/>
                <a:cs typeface="Times New Roman"/>
                <a:sym typeface="Times New Roman"/>
              </a:rPr>
              <a:t>Complex Attributes - </a:t>
            </a:r>
            <a:r>
              <a:rPr lang="en-US" sz="2000">
                <a:solidFill>
                  <a:schemeClr val="dk1"/>
                </a:solidFill>
                <a:latin typeface="Times New Roman"/>
                <a:ea typeface="Times New Roman"/>
                <a:cs typeface="Times New Roman"/>
                <a:sym typeface="Times New Roman"/>
              </a:rPr>
              <a:t>C</a:t>
            </a:r>
            <a:r>
              <a:rPr lang="en-US" sz="2000" i="0" u="none" strike="noStrike">
                <a:solidFill>
                  <a:schemeClr val="dk1"/>
                </a:solidFill>
                <a:latin typeface="Times New Roman"/>
                <a:ea typeface="Times New Roman"/>
                <a:cs typeface="Times New Roman"/>
                <a:sym typeface="Times New Roman"/>
              </a:rPr>
              <a:t>omposite and multivalued attributes can be nested arbitrarily</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2" name="Google Shape;522;p2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29</a:t>
            </a:fld>
            <a:endParaRPr/>
          </a:p>
        </p:txBody>
      </p:sp>
      <p:sp>
        <p:nvSpPr>
          <p:cNvPr id="523" name="Google Shape;523;p29"/>
          <p:cNvSpPr txBox="1"/>
          <p:nvPr/>
        </p:nvSpPr>
        <p:spPr>
          <a:xfrm>
            <a:off x="422564" y="2285601"/>
            <a:ext cx="610925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Schema – Student (USN, Name, DoB, Mobile No)</a:t>
            </a:r>
            <a:endParaRPr sz="2200">
              <a:solidFill>
                <a:schemeClr val="dk1"/>
              </a:solidFill>
              <a:latin typeface="Times New Roman"/>
              <a:ea typeface="Times New Roman"/>
              <a:cs typeface="Times New Roman"/>
              <a:sym typeface="Times New Roman"/>
            </a:endParaRPr>
          </a:p>
        </p:txBody>
      </p:sp>
      <p:graphicFrame>
        <p:nvGraphicFramePr>
          <p:cNvPr id="524" name="Google Shape;524;p29"/>
          <p:cNvGraphicFramePr/>
          <p:nvPr/>
        </p:nvGraphicFramePr>
        <p:xfrm>
          <a:off x="1381439" y="2923310"/>
          <a:ext cx="8128000" cy="1849170"/>
        </p:xfrm>
        <a:graphic>
          <a:graphicData uri="http://schemas.openxmlformats.org/drawingml/2006/table">
            <a:tbl>
              <a:tblPr>
                <a:noFill/>
                <a:tableStyleId>{D1205C03-87C4-4AEE-BB18-C523FE7B7C5F}</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253675">
                <a:tc>
                  <a:txBody>
                    <a:bodyPr/>
                    <a:lstStyle/>
                    <a:p>
                      <a:pPr marL="0" marR="0" lvl="0" indent="0" algn="l" rtl="0">
                        <a:spcBef>
                          <a:spcPts val="0"/>
                        </a:spcBef>
                        <a:spcAft>
                          <a:spcPts val="0"/>
                        </a:spcAft>
                        <a:buNone/>
                      </a:pPr>
                      <a:r>
                        <a:rPr lang="en-US" sz="1800" b="1"/>
                        <a:t>USN</a:t>
                      </a:r>
                      <a:endParaRPr sz="1800" b="1"/>
                    </a:p>
                  </a:txBody>
                  <a:tcPr marL="91450" marR="91450" marT="45725" marB="45725"/>
                </a:tc>
                <a:tc>
                  <a:txBody>
                    <a:bodyPr/>
                    <a:lstStyle/>
                    <a:p>
                      <a:pPr marL="0" marR="0" lvl="0" indent="0" algn="l" rtl="0">
                        <a:spcBef>
                          <a:spcPts val="0"/>
                        </a:spcBef>
                        <a:spcAft>
                          <a:spcPts val="0"/>
                        </a:spcAft>
                        <a:buNone/>
                      </a:pPr>
                      <a:r>
                        <a:rPr lang="en-US" sz="1800" b="1"/>
                        <a:t>Name</a:t>
                      </a:r>
                      <a:endParaRPr sz="1800" b="1"/>
                    </a:p>
                  </a:txBody>
                  <a:tcPr marL="91450" marR="91450" marT="45725" marB="45725"/>
                </a:tc>
                <a:tc>
                  <a:txBody>
                    <a:bodyPr/>
                    <a:lstStyle/>
                    <a:p>
                      <a:pPr marL="0" marR="0" lvl="0" indent="0" algn="l" rtl="0">
                        <a:spcBef>
                          <a:spcPts val="0"/>
                        </a:spcBef>
                        <a:spcAft>
                          <a:spcPts val="0"/>
                        </a:spcAft>
                        <a:buNone/>
                      </a:pPr>
                      <a:r>
                        <a:rPr lang="en-US" sz="1800" b="1"/>
                        <a:t>DoB</a:t>
                      </a:r>
                      <a:endParaRPr sz="1800" b="1"/>
                    </a:p>
                  </a:txBody>
                  <a:tcPr marL="91450" marR="91450" marT="45725" marB="45725"/>
                </a:tc>
                <a:tc>
                  <a:txBody>
                    <a:bodyPr/>
                    <a:lstStyle/>
                    <a:p>
                      <a:pPr marL="0" marR="0" lvl="0" indent="0" algn="l" rtl="0">
                        <a:spcBef>
                          <a:spcPts val="0"/>
                        </a:spcBef>
                        <a:spcAft>
                          <a:spcPts val="0"/>
                        </a:spcAft>
                        <a:buNone/>
                      </a:pPr>
                      <a:r>
                        <a:rPr lang="en-US" sz="1800" b="1"/>
                        <a:t>Mobile No</a:t>
                      </a:r>
                      <a:endParaRPr sz="1800" b="1"/>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1CR19IS001</a:t>
                      </a:r>
                      <a:endParaRPr sz="1800"/>
                    </a:p>
                  </a:txBody>
                  <a:tcPr marL="91450" marR="91450" marT="45725" marB="45725"/>
                </a:tc>
                <a:tc>
                  <a:txBody>
                    <a:bodyPr/>
                    <a:lstStyle/>
                    <a:p>
                      <a:pPr marL="0" marR="0" lvl="0" indent="0" algn="l" rtl="0">
                        <a:spcBef>
                          <a:spcPts val="0"/>
                        </a:spcBef>
                        <a:spcAft>
                          <a:spcPts val="0"/>
                        </a:spcAft>
                        <a:buNone/>
                      </a:pPr>
                      <a:r>
                        <a:rPr lang="en-US" sz="1800"/>
                        <a:t>ABCD</a:t>
                      </a:r>
                      <a:endParaRPr sz="1800"/>
                    </a:p>
                  </a:txBody>
                  <a:tcPr marL="91450" marR="91450" marT="45725" marB="45725"/>
                </a:tc>
                <a:tc>
                  <a:txBody>
                    <a:bodyPr/>
                    <a:lstStyle/>
                    <a:p>
                      <a:pPr marL="0" marR="0" lvl="0" indent="0" algn="l" rtl="0">
                        <a:spcBef>
                          <a:spcPts val="0"/>
                        </a:spcBef>
                        <a:spcAft>
                          <a:spcPts val="0"/>
                        </a:spcAft>
                        <a:buNone/>
                      </a:pPr>
                      <a:r>
                        <a:rPr lang="en-US" sz="1800"/>
                        <a:t>8/02/1990</a:t>
                      </a:r>
                      <a:endParaRPr sz="1800"/>
                    </a:p>
                  </a:txBody>
                  <a:tcPr marL="91450" marR="91450" marT="45725" marB="45725"/>
                </a:tc>
                <a:tc>
                  <a:txBody>
                    <a:bodyPr/>
                    <a:lstStyle/>
                    <a:p>
                      <a:pPr marL="0" marR="0" lvl="0" indent="0" algn="l" rtl="0">
                        <a:spcBef>
                          <a:spcPts val="0"/>
                        </a:spcBef>
                        <a:spcAft>
                          <a:spcPts val="0"/>
                        </a:spcAft>
                        <a:buNone/>
                      </a:pPr>
                      <a:r>
                        <a:rPr lang="en-US" sz="1800"/>
                        <a:t>1254785842</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1CR19IS002</a:t>
                      </a:r>
                      <a:endParaRPr sz="1800"/>
                    </a:p>
                  </a:txBody>
                  <a:tcPr marL="91450" marR="91450" marT="45725" marB="45725"/>
                </a:tc>
                <a:tc>
                  <a:txBody>
                    <a:bodyPr/>
                    <a:lstStyle/>
                    <a:p>
                      <a:pPr marL="0" marR="0" lvl="0" indent="0" algn="l" rtl="0">
                        <a:spcBef>
                          <a:spcPts val="0"/>
                        </a:spcBef>
                        <a:spcAft>
                          <a:spcPts val="0"/>
                        </a:spcAft>
                        <a:buNone/>
                      </a:pPr>
                      <a:r>
                        <a:rPr lang="en-US" sz="1800"/>
                        <a:t>EFGH</a:t>
                      </a:r>
                      <a:endParaRPr sz="1800"/>
                    </a:p>
                  </a:txBody>
                  <a:tcPr marL="91450" marR="91450" marT="45725" marB="45725"/>
                </a:tc>
                <a:tc>
                  <a:txBody>
                    <a:bodyPr/>
                    <a:lstStyle/>
                    <a:p>
                      <a:pPr marL="0" marR="0" lvl="0" indent="0" algn="l" rtl="0">
                        <a:spcBef>
                          <a:spcPts val="0"/>
                        </a:spcBef>
                        <a:spcAft>
                          <a:spcPts val="0"/>
                        </a:spcAft>
                        <a:buNone/>
                      </a:pPr>
                      <a:r>
                        <a:rPr lang="en-US" sz="1800"/>
                        <a:t>7/04/1991</a:t>
                      </a:r>
                      <a:endParaRPr sz="1800"/>
                    </a:p>
                  </a:txBody>
                  <a:tcPr marL="91450" marR="91450" marT="45725" marB="45725"/>
                </a:tc>
                <a:tc>
                  <a:txBody>
                    <a:bodyPr/>
                    <a:lstStyle/>
                    <a:p>
                      <a:pPr marL="0" marR="0" lvl="0" indent="0" algn="l" rtl="0">
                        <a:spcBef>
                          <a:spcPts val="0"/>
                        </a:spcBef>
                        <a:spcAft>
                          <a:spcPts val="0"/>
                        </a:spcAft>
                        <a:buNone/>
                      </a:pPr>
                      <a:r>
                        <a:rPr lang="en-US" sz="1800"/>
                        <a:t>1254857254</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1CR19IS003</a:t>
                      </a:r>
                      <a:endParaRPr sz="1800"/>
                    </a:p>
                  </a:txBody>
                  <a:tcPr marL="91450" marR="91450" marT="45725" marB="45725"/>
                </a:tc>
                <a:tc>
                  <a:txBody>
                    <a:bodyPr/>
                    <a:lstStyle/>
                    <a:p>
                      <a:pPr marL="0" marR="0" lvl="0" indent="0" algn="l" rtl="0">
                        <a:spcBef>
                          <a:spcPts val="0"/>
                        </a:spcBef>
                        <a:spcAft>
                          <a:spcPts val="0"/>
                        </a:spcAft>
                        <a:buNone/>
                      </a:pPr>
                      <a:r>
                        <a:rPr lang="en-US" sz="1800"/>
                        <a:t>IJKL</a:t>
                      </a:r>
                      <a:endParaRPr sz="1800"/>
                    </a:p>
                  </a:txBody>
                  <a:tcPr marL="91450" marR="91450" marT="45725" marB="45725"/>
                </a:tc>
                <a:tc>
                  <a:txBody>
                    <a:bodyPr/>
                    <a:lstStyle/>
                    <a:p>
                      <a:pPr marL="0" marR="0" lvl="0" indent="0" algn="l" rtl="0">
                        <a:spcBef>
                          <a:spcPts val="0"/>
                        </a:spcBef>
                        <a:spcAft>
                          <a:spcPts val="0"/>
                        </a:spcAft>
                        <a:buNone/>
                      </a:pPr>
                      <a:r>
                        <a:rPr lang="en-US" sz="1800"/>
                        <a:t>1/09/1992</a:t>
                      </a:r>
                      <a:endParaRPr sz="1800"/>
                    </a:p>
                  </a:txBody>
                  <a:tcPr marL="91450" marR="91450" marT="45725" marB="45725"/>
                </a:tc>
                <a:tc>
                  <a:txBody>
                    <a:bodyPr/>
                    <a:lstStyle/>
                    <a:p>
                      <a:pPr marL="0" marR="0" lvl="0" indent="0" algn="l" rtl="0">
                        <a:spcBef>
                          <a:spcPts val="0"/>
                        </a:spcBef>
                        <a:spcAft>
                          <a:spcPts val="0"/>
                        </a:spcAft>
                        <a:buNone/>
                      </a:pPr>
                      <a:r>
                        <a:rPr lang="en-US" sz="1800"/>
                        <a:t>5257845236</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1CR19IS004</a:t>
                      </a:r>
                      <a:endParaRPr sz="1800"/>
                    </a:p>
                  </a:txBody>
                  <a:tcPr marL="91450" marR="91450" marT="45725" marB="45725"/>
                </a:tc>
                <a:tc>
                  <a:txBody>
                    <a:bodyPr/>
                    <a:lstStyle/>
                    <a:p>
                      <a:pPr marL="0" marR="0" lvl="0" indent="0" algn="l" rtl="0">
                        <a:spcBef>
                          <a:spcPts val="0"/>
                        </a:spcBef>
                        <a:spcAft>
                          <a:spcPts val="0"/>
                        </a:spcAft>
                        <a:buNone/>
                      </a:pPr>
                      <a:r>
                        <a:rPr lang="en-US" sz="1800"/>
                        <a:t>MNOP</a:t>
                      </a:r>
                      <a:endParaRPr sz="1800"/>
                    </a:p>
                  </a:txBody>
                  <a:tcPr marL="91450" marR="91450" marT="45725" marB="45725"/>
                </a:tc>
                <a:tc>
                  <a:txBody>
                    <a:bodyPr/>
                    <a:lstStyle/>
                    <a:p>
                      <a:pPr marL="0" marR="0" lvl="0" indent="0" algn="l" rtl="0">
                        <a:spcBef>
                          <a:spcPts val="0"/>
                        </a:spcBef>
                        <a:spcAft>
                          <a:spcPts val="0"/>
                        </a:spcAft>
                        <a:buNone/>
                      </a:pPr>
                      <a:r>
                        <a:rPr lang="en-US" sz="1800"/>
                        <a:t>14/03/1991</a:t>
                      </a:r>
                      <a:endParaRPr sz="1800"/>
                    </a:p>
                  </a:txBody>
                  <a:tcPr marL="91450" marR="91450" marT="45725" marB="45725"/>
                </a:tc>
                <a:tc>
                  <a:txBody>
                    <a:bodyPr/>
                    <a:lstStyle/>
                    <a:p>
                      <a:pPr marL="0" marR="0" lvl="0" indent="0" algn="l" rtl="0">
                        <a:spcBef>
                          <a:spcPts val="0"/>
                        </a:spcBef>
                        <a:spcAft>
                          <a:spcPts val="0"/>
                        </a:spcAft>
                        <a:buNone/>
                      </a:pPr>
                      <a:r>
                        <a:rPr lang="en-US" sz="1800"/>
                        <a:t>8754985671</a:t>
                      </a:r>
                      <a:endParaRPr sz="1800"/>
                    </a:p>
                  </a:txBody>
                  <a:tcPr marL="91450" marR="91450" marT="45725" marB="45725"/>
                </a:tc>
                <a:extLst>
                  <a:ext uri="{0D108BD9-81ED-4DB2-BD59-A6C34878D82A}">
                    <a16:rowId xmlns:a16="http://schemas.microsoft.com/office/drawing/2014/main" val="10004"/>
                  </a:ext>
                </a:extLst>
              </a:tr>
            </a:tbl>
          </a:graphicData>
        </a:graphic>
      </p:graphicFrame>
      <p:pic>
        <p:nvPicPr>
          <p:cNvPr id="525" name="Google Shape;525;p29" descr="C:\Users\Mahesh Kumar Jha\Downloads\CMRIT NEW LOGO-01.png"/>
          <p:cNvPicPr preferRelativeResize="0"/>
          <p:nvPr/>
        </p:nvPicPr>
        <p:blipFill rotWithShape="1">
          <a:blip r:embed="rId3">
            <a:alphaModFix/>
          </a:blip>
          <a:srcRect l="10242" t="16174" r="4217"/>
          <a:stretch/>
        </p:blipFill>
        <p:spPr>
          <a:xfrm>
            <a:off x="639555" y="537152"/>
            <a:ext cx="1744663" cy="1222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
          <p:cNvSpPr txBox="1">
            <a:spLocks noGrp="1"/>
          </p:cNvSpPr>
          <p:nvPr>
            <p:ph type="title"/>
          </p:nvPr>
        </p:nvSpPr>
        <p:spPr>
          <a:xfrm>
            <a:off x="1450975" y="998538"/>
            <a:ext cx="9928225" cy="4206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lt1"/>
                </a:solidFill>
                <a:latin typeface="Arial"/>
                <a:ea typeface="Arial"/>
                <a:cs typeface="Arial"/>
                <a:sym typeface="Arial"/>
              </a:rPr>
              <a:t>Introduction</a:t>
            </a:r>
            <a:endParaRPr/>
          </a:p>
        </p:txBody>
      </p:sp>
      <p:sp>
        <p:nvSpPr>
          <p:cNvPr id="277" name="Google Shape;277;p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alibri"/>
                <a:ea typeface="Calibri"/>
                <a:cs typeface="Calibri"/>
                <a:sym typeface="Calibri"/>
              </a:rPr>
              <a:t>3</a:t>
            </a:fld>
            <a:endParaRPr sz="2800">
              <a:solidFill>
                <a:schemeClr val="lt1"/>
              </a:solidFill>
              <a:latin typeface="Calibri"/>
              <a:ea typeface="Calibri"/>
              <a:cs typeface="Calibri"/>
              <a:sym typeface="Calibri"/>
            </a:endParaRPr>
          </a:p>
        </p:txBody>
      </p:sp>
      <p:pic>
        <p:nvPicPr>
          <p:cNvPr id="278" name="Google Shape;278;p3" descr="C:\Users\Mahesh Kumar Jha\Downloads\CMRIT NEW LOGO-01.png"/>
          <p:cNvPicPr preferRelativeResize="0"/>
          <p:nvPr/>
        </p:nvPicPr>
        <p:blipFill rotWithShape="1">
          <a:blip r:embed="rId3">
            <a:alphaModFix/>
          </a:blip>
          <a:srcRect l="10242" t="16174" r="4217"/>
          <a:stretch/>
        </p:blipFill>
        <p:spPr>
          <a:xfrm>
            <a:off x="530225" y="606425"/>
            <a:ext cx="1744663" cy="1222375"/>
          </a:xfrm>
          <a:prstGeom prst="rect">
            <a:avLst/>
          </a:prstGeom>
          <a:noFill/>
          <a:ln>
            <a:noFill/>
          </a:ln>
        </p:spPr>
      </p:pic>
      <p:sp>
        <p:nvSpPr>
          <p:cNvPr id="279" name="Google Shape;279;p3"/>
          <p:cNvSpPr txBox="1"/>
          <p:nvPr/>
        </p:nvSpPr>
        <p:spPr>
          <a:xfrm>
            <a:off x="388189" y="2582614"/>
            <a:ext cx="11579222" cy="169277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600"/>
              <a:buFont typeface="Arial"/>
              <a:buChar char="•"/>
            </a:pPr>
            <a:r>
              <a:rPr lang="en-US" sz="2600" b="0" i="0" u="none" strike="noStrike">
                <a:solidFill>
                  <a:schemeClr val="dk1"/>
                </a:solidFill>
                <a:latin typeface="Times New Roman"/>
                <a:ea typeface="Times New Roman"/>
                <a:cs typeface="Times New Roman"/>
                <a:sym typeface="Times New Roman"/>
              </a:rPr>
              <a:t>A database is  a collection of Related data</a:t>
            </a:r>
            <a:endParaRPr/>
          </a:p>
          <a:p>
            <a:pPr marL="457200" marR="0" lvl="0" indent="-457200" algn="l" rtl="0">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Facts that can be recorded and that have implicit meaning</a:t>
            </a:r>
            <a:endParaRPr/>
          </a:p>
          <a:p>
            <a:pPr marL="0" marR="0" lvl="0" indent="0" algn="l" rtl="0">
              <a:spcBef>
                <a:spcPts val="0"/>
              </a:spcBef>
              <a:spcAft>
                <a:spcPts val="0"/>
              </a:spcAft>
              <a:buNone/>
            </a:pPr>
            <a:r>
              <a:rPr lang="en-US" sz="2600">
                <a:solidFill>
                  <a:schemeClr val="dk1"/>
                </a:solidFill>
                <a:latin typeface="Times New Roman"/>
                <a:ea typeface="Times New Roman"/>
                <a:cs typeface="Times New Roman"/>
                <a:sym typeface="Times New Roman"/>
              </a:rPr>
              <a:t> </a:t>
            </a:r>
            <a:endParaRPr sz="2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600" b="0" i="0" u="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3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30</a:t>
            </a:fld>
            <a:endParaRPr/>
          </a:p>
        </p:txBody>
      </p:sp>
      <p:sp>
        <p:nvSpPr>
          <p:cNvPr id="532" name="Google Shape;532;p30"/>
          <p:cNvSpPr txBox="1"/>
          <p:nvPr/>
        </p:nvSpPr>
        <p:spPr>
          <a:xfrm>
            <a:off x="394426" y="2568903"/>
            <a:ext cx="1093130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a:solidFill>
                  <a:srgbClr val="222426"/>
                </a:solidFill>
                <a:latin typeface="Times New Roman"/>
                <a:ea typeface="Times New Roman"/>
                <a:cs typeface="Times New Roman"/>
                <a:sym typeface="Times New Roman"/>
              </a:rPr>
              <a:t>Rectangle</a:t>
            </a:r>
            <a:r>
              <a:rPr lang="en-US" sz="2400" b="0" i="0">
                <a:solidFill>
                  <a:srgbClr val="222426"/>
                </a:solidFill>
                <a:latin typeface="Times New Roman"/>
                <a:ea typeface="Times New Roman"/>
                <a:cs typeface="Times New Roman"/>
                <a:sym typeface="Times New Roman"/>
              </a:rPr>
              <a:t>: Represents Entity sets.</a:t>
            </a:r>
            <a:br>
              <a:rPr lang="en-US" sz="2400">
                <a:solidFill>
                  <a:schemeClr val="dk1"/>
                </a:solidFill>
                <a:latin typeface="Times New Roman"/>
                <a:ea typeface="Times New Roman"/>
                <a:cs typeface="Times New Roman"/>
                <a:sym typeface="Times New Roman"/>
              </a:rPr>
            </a:br>
            <a:r>
              <a:rPr lang="en-US" sz="2400" b="1" i="0">
                <a:solidFill>
                  <a:srgbClr val="222426"/>
                </a:solidFill>
                <a:latin typeface="Times New Roman"/>
                <a:ea typeface="Times New Roman"/>
                <a:cs typeface="Times New Roman"/>
                <a:sym typeface="Times New Roman"/>
              </a:rPr>
              <a:t>Ellipses</a:t>
            </a:r>
            <a:r>
              <a:rPr lang="en-US" sz="2400" b="0" i="0">
                <a:solidFill>
                  <a:srgbClr val="222426"/>
                </a:solidFill>
                <a:latin typeface="Times New Roman"/>
                <a:ea typeface="Times New Roman"/>
                <a:cs typeface="Times New Roman"/>
                <a:sym typeface="Times New Roman"/>
              </a:rPr>
              <a:t>: Attributes</a:t>
            </a:r>
            <a:br>
              <a:rPr lang="en-US" sz="2400">
                <a:solidFill>
                  <a:schemeClr val="dk1"/>
                </a:solidFill>
                <a:latin typeface="Times New Roman"/>
                <a:ea typeface="Times New Roman"/>
                <a:cs typeface="Times New Roman"/>
                <a:sym typeface="Times New Roman"/>
              </a:rPr>
            </a:br>
            <a:r>
              <a:rPr lang="en-US" sz="2400" b="1" i="0">
                <a:solidFill>
                  <a:srgbClr val="222426"/>
                </a:solidFill>
                <a:latin typeface="Times New Roman"/>
                <a:ea typeface="Times New Roman"/>
                <a:cs typeface="Times New Roman"/>
                <a:sym typeface="Times New Roman"/>
              </a:rPr>
              <a:t>Diamond</a:t>
            </a:r>
            <a:r>
              <a:rPr lang="en-US" sz="2400" b="0" i="0">
                <a:solidFill>
                  <a:srgbClr val="222426"/>
                </a:solidFill>
                <a:latin typeface="Times New Roman"/>
                <a:ea typeface="Times New Roman"/>
                <a:cs typeface="Times New Roman"/>
                <a:sym typeface="Times New Roman"/>
              </a:rPr>
              <a:t>: Relationship Set</a:t>
            </a:r>
            <a:endParaRPr/>
          </a:p>
          <a:p>
            <a:pPr marL="0" marR="0" lvl="0" indent="0" algn="l" rtl="0">
              <a:spcBef>
                <a:spcPts val="0"/>
              </a:spcBef>
              <a:spcAft>
                <a:spcPts val="0"/>
              </a:spcAft>
              <a:buNone/>
            </a:pPr>
            <a:r>
              <a:rPr lang="en-US" sz="2400" b="1">
                <a:solidFill>
                  <a:srgbClr val="222426"/>
                </a:solidFill>
                <a:latin typeface="Times New Roman"/>
                <a:ea typeface="Times New Roman"/>
                <a:cs typeface="Times New Roman"/>
                <a:sym typeface="Times New Roman"/>
              </a:rPr>
              <a:t>Double Diamond:</a:t>
            </a:r>
            <a:r>
              <a:rPr lang="en-US" sz="2400">
                <a:solidFill>
                  <a:srgbClr val="222426"/>
                </a:solidFill>
                <a:latin typeface="Times New Roman"/>
                <a:ea typeface="Times New Roman"/>
                <a:cs typeface="Times New Roman"/>
                <a:sym typeface="Times New Roman"/>
              </a:rPr>
              <a:t> Identifying Relationship</a:t>
            </a:r>
            <a:br>
              <a:rPr lang="en-US" sz="2400">
                <a:solidFill>
                  <a:schemeClr val="dk1"/>
                </a:solidFill>
                <a:latin typeface="Times New Roman"/>
                <a:ea typeface="Times New Roman"/>
                <a:cs typeface="Times New Roman"/>
                <a:sym typeface="Times New Roman"/>
              </a:rPr>
            </a:br>
            <a:r>
              <a:rPr lang="en-US" sz="2400" b="1" i="0">
                <a:solidFill>
                  <a:srgbClr val="222426"/>
                </a:solidFill>
                <a:latin typeface="Times New Roman"/>
                <a:ea typeface="Times New Roman"/>
                <a:cs typeface="Times New Roman"/>
                <a:sym typeface="Times New Roman"/>
              </a:rPr>
              <a:t>Lines</a:t>
            </a:r>
            <a:r>
              <a:rPr lang="en-US" sz="2400" b="0" i="0">
                <a:solidFill>
                  <a:srgbClr val="222426"/>
                </a:solidFill>
                <a:latin typeface="Times New Roman"/>
                <a:ea typeface="Times New Roman"/>
                <a:cs typeface="Times New Roman"/>
                <a:sym typeface="Times New Roman"/>
              </a:rPr>
              <a:t>: They link attributes to Entity Sets and Entity sets to Relationship Set</a:t>
            </a:r>
            <a:br>
              <a:rPr lang="en-US" sz="2400">
                <a:solidFill>
                  <a:schemeClr val="dk1"/>
                </a:solidFill>
                <a:latin typeface="Times New Roman"/>
                <a:ea typeface="Times New Roman"/>
                <a:cs typeface="Times New Roman"/>
                <a:sym typeface="Times New Roman"/>
              </a:rPr>
            </a:br>
            <a:r>
              <a:rPr lang="en-US" sz="2400" b="1" i="0">
                <a:solidFill>
                  <a:srgbClr val="222426"/>
                </a:solidFill>
                <a:latin typeface="Times New Roman"/>
                <a:ea typeface="Times New Roman"/>
                <a:cs typeface="Times New Roman"/>
                <a:sym typeface="Times New Roman"/>
              </a:rPr>
              <a:t>Double Ellipses:</a:t>
            </a:r>
            <a:r>
              <a:rPr lang="en-US" sz="2400" b="0" i="0">
                <a:solidFill>
                  <a:srgbClr val="222426"/>
                </a:solidFill>
                <a:latin typeface="Times New Roman"/>
                <a:ea typeface="Times New Roman"/>
                <a:cs typeface="Times New Roman"/>
                <a:sym typeface="Times New Roman"/>
              </a:rPr>
              <a:t> Multivalued Attributes</a:t>
            </a:r>
            <a:br>
              <a:rPr lang="en-US" sz="2400">
                <a:solidFill>
                  <a:schemeClr val="dk1"/>
                </a:solidFill>
                <a:latin typeface="Times New Roman"/>
                <a:ea typeface="Times New Roman"/>
                <a:cs typeface="Times New Roman"/>
                <a:sym typeface="Times New Roman"/>
              </a:rPr>
            </a:br>
            <a:r>
              <a:rPr lang="en-US" sz="2400" b="1" i="0">
                <a:solidFill>
                  <a:srgbClr val="222426"/>
                </a:solidFill>
                <a:latin typeface="Times New Roman"/>
                <a:ea typeface="Times New Roman"/>
                <a:cs typeface="Times New Roman"/>
                <a:sym typeface="Times New Roman"/>
              </a:rPr>
              <a:t>Dashed Ellipses</a:t>
            </a:r>
            <a:r>
              <a:rPr lang="en-US" sz="2400" b="0" i="0">
                <a:solidFill>
                  <a:srgbClr val="222426"/>
                </a:solidFill>
                <a:latin typeface="Times New Roman"/>
                <a:ea typeface="Times New Roman"/>
                <a:cs typeface="Times New Roman"/>
                <a:sym typeface="Times New Roman"/>
              </a:rPr>
              <a:t>: Derived Attributes</a:t>
            </a:r>
            <a:br>
              <a:rPr lang="en-US" sz="2400">
                <a:solidFill>
                  <a:schemeClr val="dk1"/>
                </a:solidFill>
                <a:latin typeface="Times New Roman"/>
                <a:ea typeface="Times New Roman"/>
                <a:cs typeface="Times New Roman"/>
                <a:sym typeface="Times New Roman"/>
              </a:rPr>
            </a:br>
            <a:r>
              <a:rPr lang="en-US" sz="2400" b="1" i="0">
                <a:solidFill>
                  <a:srgbClr val="222426"/>
                </a:solidFill>
                <a:latin typeface="Times New Roman"/>
                <a:ea typeface="Times New Roman"/>
                <a:cs typeface="Times New Roman"/>
                <a:sym typeface="Times New Roman"/>
              </a:rPr>
              <a:t>Double Rectangles</a:t>
            </a:r>
            <a:r>
              <a:rPr lang="en-US" sz="2400" b="0" i="0">
                <a:solidFill>
                  <a:srgbClr val="222426"/>
                </a:solidFill>
                <a:latin typeface="Times New Roman"/>
                <a:ea typeface="Times New Roman"/>
                <a:cs typeface="Times New Roman"/>
                <a:sym typeface="Times New Roman"/>
              </a:rPr>
              <a:t>: Weak Entity Sets</a:t>
            </a:r>
            <a:br>
              <a:rPr lang="en-US" sz="2400">
                <a:solidFill>
                  <a:schemeClr val="dk1"/>
                </a:solidFill>
                <a:latin typeface="Times New Roman"/>
                <a:ea typeface="Times New Roman"/>
                <a:cs typeface="Times New Roman"/>
                <a:sym typeface="Times New Roman"/>
              </a:rPr>
            </a:br>
            <a:r>
              <a:rPr lang="en-US" sz="2400" b="1" i="0">
                <a:solidFill>
                  <a:srgbClr val="222426"/>
                </a:solidFill>
                <a:latin typeface="Times New Roman"/>
                <a:ea typeface="Times New Roman"/>
                <a:cs typeface="Times New Roman"/>
                <a:sym typeface="Times New Roman"/>
              </a:rPr>
              <a:t>Double Lines</a:t>
            </a:r>
            <a:r>
              <a:rPr lang="en-US" sz="2400" b="0" i="0">
                <a:solidFill>
                  <a:srgbClr val="222426"/>
                </a:solidFill>
                <a:latin typeface="Times New Roman"/>
                <a:ea typeface="Times New Roman"/>
                <a:cs typeface="Times New Roman"/>
                <a:sym typeface="Times New Roman"/>
              </a:rPr>
              <a:t>: Total participation of an entity in a relationship set</a:t>
            </a:r>
            <a:endParaRPr sz="2400">
              <a:solidFill>
                <a:schemeClr val="dk1"/>
              </a:solidFill>
              <a:latin typeface="Times New Roman"/>
              <a:ea typeface="Times New Roman"/>
              <a:cs typeface="Times New Roman"/>
              <a:sym typeface="Times New Roman"/>
            </a:endParaRPr>
          </a:p>
        </p:txBody>
      </p:sp>
      <p:pic>
        <p:nvPicPr>
          <p:cNvPr id="533" name="Google Shape;533;p30"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
        <p:nvSpPr>
          <p:cNvPr id="534" name="Google Shape;534;p30"/>
          <p:cNvSpPr txBox="1"/>
          <p:nvPr/>
        </p:nvSpPr>
        <p:spPr>
          <a:xfrm>
            <a:off x="3265488" y="1242109"/>
            <a:ext cx="233320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a:solidFill>
                  <a:srgbClr val="222426"/>
                </a:solidFill>
                <a:latin typeface="Times New Roman"/>
                <a:ea typeface="Times New Roman"/>
                <a:cs typeface="Times New Roman"/>
                <a:sym typeface="Times New Roman"/>
              </a:rPr>
              <a:t>ER – Diagram</a:t>
            </a:r>
            <a:endParaRPr sz="24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p3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31</a:t>
            </a:fld>
            <a:endParaRPr/>
          </a:p>
        </p:txBody>
      </p:sp>
      <p:grpSp>
        <p:nvGrpSpPr>
          <p:cNvPr id="541" name="Google Shape;541;p31"/>
          <p:cNvGrpSpPr/>
          <p:nvPr/>
        </p:nvGrpSpPr>
        <p:grpSpPr>
          <a:xfrm>
            <a:off x="2111908" y="2352661"/>
            <a:ext cx="8537715" cy="4505339"/>
            <a:chOff x="165652" y="723950"/>
            <a:chExt cx="8537715" cy="4505339"/>
          </a:xfrm>
        </p:grpSpPr>
        <p:sp>
          <p:nvSpPr>
            <p:cNvPr id="542" name="Google Shape;542;p31"/>
            <p:cNvSpPr/>
            <p:nvPr/>
          </p:nvSpPr>
          <p:spPr>
            <a:xfrm>
              <a:off x="165652" y="1584604"/>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Entity</a:t>
              </a:r>
              <a:endParaRPr sz="1800">
                <a:solidFill>
                  <a:schemeClr val="lt1"/>
                </a:solidFill>
                <a:latin typeface="Arial"/>
                <a:ea typeface="Arial"/>
                <a:cs typeface="Arial"/>
                <a:sym typeface="Arial"/>
              </a:endParaRPr>
            </a:p>
          </p:txBody>
        </p:sp>
        <p:sp>
          <p:nvSpPr>
            <p:cNvPr id="543" name="Google Shape;543;p31"/>
            <p:cNvSpPr/>
            <p:nvPr/>
          </p:nvSpPr>
          <p:spPr>
            <a:xfrm>
              <a:off x="2425148" y="1584604"/>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Attribute</a:t>
              </a:r>
              <a:endParaRPr sz="1800">
                <a:solidFill>
                  <a:schemeClr val="lt1"/>
                </a:solidFill>
                <a:latin typeface="Arial"/>
                <a:ea typeface="Arial"/>
                <a:cs typeface="Arial"/>
                <a:sym typeface="Arial"/>
              </a:endParaRPr>
            </a:p>
          </p:txBody>
        </p:sp>
        <p:sp>
          <p:nvSpPr>
            <p:cNvPr id="544" name="Google Shape;544;p31"/>
            <p:cNvSpPr/>
            <p:nvPr/>
          </p:nvSpPr>
          <p:spPr>
            <a:xfrm>
              <a:off x="3339548" y="2546670"/>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key</a:t>
              </a:r>
              <a:endParaRPr sz="1800">
                <a:solidFill>
                  <a:schemeClr val="lt1"/>
                </a:solidFill>
                <a:latin typeface="Arial"/>
                <a:ea typeface="Arial"/>
                <a:cs typeface="Arial"/>
                <a:sym typeface="Arial"/>
              </a:endParaRPr>
            </a:p>
          </p:txBody>
        </p:sp>
        <p:sp>
          <p:nvSpPr>
            <p:cNvPr id="545" name="Google Shape;545;p31"/>
            <p:cNvSpPr/>
            <p:nvPr/>
          </p:nvSpPr>
          <p:spPr>
            <a:xfrm>
              <a:off x="728868" y="4089603"/>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Weak Entity</a:t>
              </a:r>
              <a:endParaRPr sz="1800">
                <a:solidFill>
                  <a:schemeClr val="lt1"/>
                </a:solidFill>
                <a:latin typeface="Arial"/>
                <a:ea typeface="Arial"/>
                <a:cs typeface="Arial"/>
                <a:sym typeface="Arial"/>
              </a:endParaRPr>
            </a:p>
          </p:txBody>
        </p:sp>
        <p:sp>
          <p:nvSpPr>
            <p:cNvPr id="546" name="Google Shape;546;p31"/>
            <p:cNvSpPr/>
            <p:nvPr/>
          </p:nvSpPr>
          <p:spPr>
            <a:xfrm>
              <a:off x="3886201" y="723950"/>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ER Model</a:t>
              </a:r>
              <a:endParaRPr sz="1800">
                <a:solidFill>
                  <a:schemeClr val="lt1"/>
                </a:solidFill>
                <a:latin typeface="Arial"/>
                <a:ea typeface="Arial"/>
                <a:cs typeface="Arial"/>
                <a:sym typeface="Arial"/>
              </a:endParaRPr>
            </a:p>
          </p:txBody>
        </p:sp>
        <p:sp>
          <p:nvSpPr>
            <p:cNvPr id="547" name="Google Shape;547;p31"/>
            <p:cNvSpPr/>
            <p:nvPr/>
          </p:nvSpPr>
          <p:spPr>
            <a:xfrm>
              <a:off x="3339548" y="3255453"/>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Composite</a:t>
              </a:r>
              <a:endParaRPr sz="1800">
                <a:solidFill>
                  <a:schemeClr val="lt1"/>
                </a:solidFill>
                <a:latin typeface="Arial"/>
                <a:ea typeface="Arial"/>
                <a:cs typeface="Arial"/>
                <a:sym typeface="Arial"/>
              </a:endParaRPr>
            </a:p>
          </p:txBody>
        </p:sp>
        <p:sp>
          <p:nvSpPr>
            <p:cNvPr id="548" name="Google Shape;548;p31"/>
            <p:cNvSpPr/>
            <p:nvPr/>
          </p:nvSpPr>
          <p:spPr>
            <a:xfrm>
              <a:off x="3339548" y="3952157"/>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Multivalued</a:t>
              </a:r>
              <a:endParaRPr sz="1800">
                <a:solidFill>
                  <a:schemeClr val="lt1"/>
                </a:solidFill>
                <a:latin typeface="Arial"/>
                <a:ea typeface="Arial"/>
                <a:cs typeface="Arial"/>
                <a:sym typeface="Arial"/>
              </a:endParaRPr>
            </a:p>
          </p:txBody>
        </p:sp>
        <p:sp>
          <p:nvSpPr>
            <p:cNvPr id="549" name="Google Shape;549;p31"/>
            <p:cNvSpPr/>
            <p:nvPr/>
          </p:nvSpPr>
          <p:spPr>
            <a:xfrm>
              <a:off x="3339548" y="4659446"/>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Derived</a:t>
              </a:r>
              <a:endParaRPr sz="1800">
                <a:solidFill>
                  <a:schemeClr val="lt1"/>
                </a:solidFill>
                <a:latin typeface="Arial"/>
                <a:ea typeface="Arial"/>
                <a:cs typeface="Arial"/>
                <a:sym typeface="Arial"/>
              </a:endParaRPr>
            </a:p>
          </p:txBody>
        </p:sp>
        <p:sp>
          <p:nvSpPr>
            <p:cNvPr id="550" name="Google Shape;550;p31"/>
            <p:cNvSpPr/>
            <p:nvPr/>
          </p:nvSpPr>
          <p:spPr>
            <a:xfrm>
              <a:off x="6887819" y="2563375"/>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One-to-One</a:t>
              </a:r>
              <a:endParaRPr sz="1800">
                <a:solidFill>
                  <a:schemeClr val="lt1"/>
                </a:solidFill>
                <a:latin typeface="Arial"/>
                <a:ea typeface="Arial"/>
                <a:cs typeface="Arial"/>
                <a:sym typeface="Arial"/>
              </a:endParaRPr>
            </a:p>
          </p:txBody>
        </p:sp>
        <p:sp>
          <p:nvSpPr>
            <p:cNvPr id="551" name="Google Shape;551;p31"/>
            <p:cNvSpPr/>
            <p:nvPr/>
          </p:nvSpPr>
          <p:spPr>
            <a:xfrm>
              <a:off x="5188226" y="1584604"/>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Relationship</a:t>
              </a:r>
              <a:endParaRPr sz="1800">
                <a:solidFill>
                  <a:schemeClr val="lt1"/>
                </a:solidFill>
                <a:latin typeface="Arial"/>
                <a:ea typeface="Arial"/>
                <a:cs typeface="Arial"/>
                <a:sym typeface="Arial"/>
              </a:endParaRPr>
            </a:p>
          </p:txBody>
        </p:sp>
        <p:sp>
          <p:nvSpPr>
            <p:cNvPr id="552" name="Google Shape;552;p31"/>
            <p:cNvSpPr/>
            <p:nvPr/>
          </p:nvSpPr>
          <p:spPr>
            <a:xfrm>
              <a:off x="6881193" y="4595788"/>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Many-to-Many</a:t>
              </a:r>
              <a:endParaRPr sz="1800">
                <a:solidFill>
                  <a:schemeClr val="lt1"/>
                </a:solidFill>
                <a:latin typeface="Arial"/>
                <a:ea typeface="Arial"/>
                <a:cs typeface="Arial"/>
                <a:sym typeface="Arial"/>
              </a:endParaRPr>
            </a:p>
          </p:txBody>
        </p:sp>
        <p:sp>
          <p:nvSpPr>
            <p:cNvPr id="553" name="Google Shape;553;p31"/>
            <p:cNvSpPr/>
            <p:nvPr/>
          </p:nvSpPr>
          <p:spPr>
            <a:xfrm>
              <a:off x="6881193" y="3918317"/>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Many-to-One</a:t>
              </a:r>
              <a:endParaRPr sz="1800">
                <a:solidFill>
                  <a:schemeClr val="lt1"/>
                </a:solidFill>
                <a:latin typeface="Arial"/>
                <a:ea typeface="Arial"/>
                <a:cs typeface="Arial"/>
                <a:sym typeface="Arial"/>
              </a:endParaRPr>
            </a:p>
          </p:txBody>
        </p:sp>
        <p:sp>
          <p:nvSpPr>
            <p:cNvPr id="554" name="Google Shape;554;p31"/>
            <p:cNvSpPr/>
            <p:nvPr/>
          </p:nvSpPr>
          <p:spPr>
            <a:xfrm>
              <a:off x="6881193" y="3240846"/>
              <a:ext cx="1815548" cy="569843"/>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One-to-Many</a:t>
              </a:r>
              <a:endParaRPr sz="1800">
                <a:solidFill>
                  <a:schemeClr val="lt1"/>
                </a:solidFill>
                <a:latin typeface="Arial"/>
                <a:ea typeface="Arial"/>
                <a:cs typeface="Arial"/>
                <a:sym typeface="Arial"/>
              </a:endParaRPr>
            </a:p>
          </p:txBody>
        </p:sp>
        <p:cxnSp>
          <p:nvCxnSpPr>
            <p:cNvPr id="555" name="Google Shape;555;p31"/>
            <p:cNvCxnSpPr>
              <a:stCxn id="551" idx="2"/>
              <a:endCxn id="552" idx="1"/>
            </p:cNvCxnSpPr>
            <p:nvPr/>
          </p:nvCxnSpPr>
          <p:spPr>
            <a:xfrm rot="-5400000" flipH="1">
              <a:off x="5125350" y="3125097"/>
              <a:ext cx="2726400" cy="785100"/>
            </a:xfrm>
            <a:prstGeom prst="bentConnector2">
              <a:avLst/>
            </a:prstGeom>
            <a:noFill/>
            <a:ln w="9525" cap="rnd" cmpd="sng">
              <a:solidFill>
                <a:schemeClr val="accent1"/>
              </a:solidFill>
              <a:prstDash val="solid"/>
              <a:round/>
              <a:headEnd type="none" w="sm" len="sm"/>
              <a:tailEnd type="triangle" w="med" len="med"/>
            </a:ln>
          </p:spPr>
        </p:cxnSp>
        <p:cxnSp>
          <p:nvCxnSpPr>
            <p:cNvPr id="556" name="Google Shape;556;p31"/>
            <p:cNvCxnSpPr>
              <a:endCxn id="553" idx="1"/>
            </p:cNvCxnSpPr>
            <p:nvPr/>
          </p:nvCxnSpPr>
          <p:spPr>
            <a:xfrm>
              <a:off x="6096093" y="4203239"/>
              <a:ext cx="785100" cy="0"/>
            </a:xfrm>
            <a:prstGeom prst="straightConnector1">
              <a:avLst/>
            </a:prstGeom>
            <a:noFill/>
            <a:ln w="9525" cap="rnd" cmpd="sng">
              <a:solidFill>
                <a:schemeClr val="accent1"/>
              </a:solidFill>
              <a:prstDash val="solid"/>
              <a:round/>
              <a:headEnd type="none" w="sm" len="sm"/>
              <a:tailEnd type="triangle" w="med" len="med"/>
            </a:ln>
          </p:spPr>
        </p:cxnSp>
        <p:cxnSp>
          <p:nvCxnSpPr>
            <p:cNvPr id="557" name="Google Shape;557;p31"/>
            <p:cNvCxnSpPr/>
            <p:nvPr/>
          </p:nvCxnSpPr>
          <p:spPr>
            <a:xfrm>
              <a:off x="2809461" y="2831592"/>
              <a:ext cx="523461" cy="0"/>
            </a:xfrm>
            <a:prstGeom prst="straightConnector1">
              <a:avLst/>
            </a:prstGeom>
            <a:noFill/>
            <a:ln w="9525" cap="rnd" cmpd="sng">
              <a:solidFill>
                <a:schemeClr val="accent1"/>
              </a:solidFill>
              <a:prstDash val="solid"/>
              <a:round/>
              <a:headEnd type="none" w="sm" len="sm"/>
              <a:tailEnd type="triangle" w="med" len="med"/>
            </a:ln>
          </p:spPr>
        </p:cxnSp>
        <p:cxnSp>
          <p:nvCxnSpPr>
            <p:cNvPr id="558" name="Google Shape;558;p31"/>
            <p:cNvCxnSpPr/>
            <p:nvPr/>
          </p:nvCxnSpPr>
          <p:spPr>
            <a:xfrm>
              <a:off x="6102626" y="2805598"/>
              <a:ext cx="785193" cy="1"/>
            </a:xfrm>
            <a:prstGeom prst="straightConnector1">
              <a:avLst/>
            </a:prstGeom>
            <a:noFill/>
            <a:ln w="9525" cap="rnd" cmpd="sng">
              <a:solidFill>
                <a:schemeClr val="accent1"/>
              </a:solidFill>
              <a:prstDash val="solid"/>
              <a:round/>
              <a:headEnd type="none" w="sm" len="sm"/>
              <a:tailEnd type="triangle" w="med" len="med"/>
            </a:ln>
          </p:spPr>
        </p:cxnSp>
        <p:cxnSp>
          <p:nvCxnSpPr>
            <p:cNvPr id="559" name="Google Shape;559;p31"/>
            <p:cNvCxnSpPr/>
            <p:nvPr/>
          </p:nvCxnSpPr>
          <p:spPr>
            <a:xfrm>
              <a:off x="6102626" y="3551071"/>
              <a:ext cx="785193" cy="1"/>
            </a:xfrm>
            <a:prstGeom prst="straightConnector1">
              <a:avLst/>
            </a:prstGeom>
            <a:noFill/>
            <a:ln w="9525" cap="rnd" cmpd="sng">
              <a:solidFill>
                <a:schemeClr val="accent1"/>
              </a:solidFill>
              <a:prstDash val="solid"/>
              <a:round/>
              <a:headEnd type="none" w="sm" len="sm"/>
              <a:tailEnd type="triangle" w="med" len="med"/>
            </a:ln>
          </p:spPr>
        </p:cxnSp>
        <p:cxnSp>
          <p:nvCxnSpPr>
            <p:cNvPr id="560" name="Google Shape;560;p31"/>
            <p:cNvCxnSpPr/>
            <p:nvPr/>
          </p:nvCxnSpPr>
          <p:spPr>
            <a:xfrm>
              <a:off x="2809460" y="4289028"/>
              <a:ext cx="523461" cy="0"/>
            </a:xfrm>
            <a:prstGeom prst="straightConnector1">
              <a:avLst/>
            </a:prstGeom>
            <a:noFill/>
            <a:ln w="9525" cap="rnd" cmpd="sng">
              <a:solidFill>
                <a:schemeClr val="accent1"/>
              </a:solidFill>
              <a:prstDash val="solid"/>
              <a:round/>
              <a:headEnd type="none" w="sm" len="sm"/>
              <a:tailEnd type="triangle" w="med" len="med"/>
            </a:ln>
          </p:spPr>
        </p:cxnSp>
        <p:cxnSp>
          <p:nvCxnSpPr>
            <p:cNvPr id="561" name="Google Shape;561;p31"/>
            <p:cNvCxnSpPr/>
            <p:nvPr/>
          </p:nvCxnSpPr>
          <p:spPr>
            <a:xfrm>
              <a:off x="2809459" y="3553324"/>
              <a:ext cx="523461" cy="0"/>
            </a:xfrm>
            <a:prstGeom prst="straightConnector1">
              <a:avLst/>
            </a:prstGeom>
            <a:noFill/>
            <a:ln w="9525" cap="rnd" cmpd="sng">
              <a:solidFill>
                <a:schemeClr val="accent1"/>
              </a:solidFill>
              <a:prstDash val="solid"/>
              <a:round/>
              <a:headEnd type="none" w="sm" len="sm"/>
              <a:tailEnd type="triangle" w="med" len="med"/>
            </a:ln>
          </p:spPr>
        </p:cxnSp>
        <p:cxnSp>
          <p:nvCxnSpPr>
            <p:cNvPr id="562" name="Google Shape;562;p31"/>
            <p:cNvCxnSpPr>
              <a:endCxn id="549" idx="1"/>
            </p:cNvCxnSpPr>
            <p:nvPr/>
          </p:nvCxnSpPr>
          <p:spPr>
            <a:xfrm rot="-5400000" flipH="1">
              <a:off x="1679498" y="3284318"/>
              <a:ext cx="2790000" cy="530100"/>
            </a:xfrm>
            <a:prstGeom prst="bentConnector2">
              <a:avLst/>
            </a:prstGeom>
            <a:noFill/>
            <a:ln w="9525" cap="rnd" cmpd="sng">
              <a:solidFill>
                <a:schemeClr val="accent1"/>
              </a:solidFill>
              <a:prstDash val="solid"/>
              <a:round/>
              <a:headEnd type="none" w="sm" len="sm"/>
              <a:tailEnd type="triangle" w="med" len="med"/>
            </a:ln>
          </p:spPr>
        </p:cxnSp>
        <p:cxnSp>
          <p:nvCxnSpPr>
            <p:cNvPr id="563" name="Google Shape;563;p31"/>
            <p:cNvCxnSpPr>
              <a:endCxn id="545" idx="1"/>
            </p:cNvCxnSpPr>
            <p:nvPr/>
          </p:nvCxnSpPr>
          <p:spPr>
            <a:xfrm rot="-5400000" flipH="1">
              <a:off x="-590082" y="3055575"/>
              <a:ext cx="2197200" cy="440700"/>
            </a:xfrm>
            <a:prstGeom prst="bentConnector2">
              <a:avLst/>
            </a:prstGeom>
            <a:noFill/>
            <a:ln w="9525" cap="rnd" cmpd="sng">
              <a:solidFill>
                <a:schemeClr val="accent1"/>
              </a:solidFill>
              <a:prstDash val="solid"/>
              <a:round/>
              <a:headEnd type="none" w="sm" len="sm"/>
              <a:tailEnd type="triangle" w="med" len="med"/>
            </a:ln>
          </p:spPr>
        </p:cxnSp>
        <p:cxnSp>
          <p:nvCxnSpPr>
            <p:cNvPr id="564" name="Google Shape;564;p31"/>
            <p:cNvCxnSpPr>
              <a:stCxn id="546" idx="1"/>
            </p:cNvCxnSpPr>
            <p:nvPr/>
          </p:nvCxnSpPr>
          <p:spPr>
            <a:xfrm flipH="1">
              <a:off x="1311901" y="1008872"/>
              <a:ext cx="2574300" cy="575700"/>
            </a:xfrm>
            <a:prstGeom prst="straightConnector1">
              <a:avLst/>
            </a:prstGeom>
            <a:noFill/>
            <a:ln w="9525" cap="rnd" cmpd="sng">
              <a:solidFill>
                <a:schemeClr val="dk1"/>
              </a:solidFill>
              <a:prstDash val="solid"/>
              <a:round/>
              <a:headEnd type="none" w="sm" len="sm"/>
              <a:tailEnd type="none" w="sm" len="sm"/>
            </a:ln>
          </p:spPr>
        </p:cxnSp>
        <p:cxnSp>
          <p:nvCxnSpPr>
            <p:cNvPr id="565" name="Google Shape;565;p31"/>
            <p:cNvCxnSpPr/>
            <p:nvPr/>
          </p:nvCxnSpPr>
          <p:spPr>
            <a:xfrm>
              <a:off x="4956313" y="1291226"/>
              <a:ext cx="583096" cy="293378"/>
            </a:xfrm>
            <a:prstGeom prst="straightConnector1">
              <a:avLst/>
            </a:prstGeom>
            <a:noFill/>
            <a:ln w="9525" cap="rnd" cmpd="sng">
              <a:solidFill>
                <a:schemeClr val="dk1"/>
              </a:solidFill>
              <a:prstDash val="solid"/>
              <a:round/>
              <a:headEnd type="none" w="sm" len="sm"/>
              <a:tailEnd type="none" w="sm" len="sm"/>
            </a:ln>
          </p:spPr>
        </p:cxnSp>
        <p:cxnSp>
          <p:nvCxnSpPr>
            <p:cNvPr id="566" name="Google Shape;566;p31"/>
            <p:cNvCxnSpPr/>
            <p:nvPr/>
          </p:nvCxnSpPr>
          <p:spPr>
            <a:xfrm flipH="1">
              <a:off x="3771901" y="1292510"/>
              <a:ext cx="475421" cy="292094"/>
            </a:xfrm>
            <a:prstGeom prst="straightConnector1">
              <a:avLst/>
            </a:prstGeom>
            <a:noFill/>
            <a:ln w="9525" cap="rnd" cmpd="sng">
              <a:solidFill>
                <a:schemeClr val="dk1"/>
              </a:solidFill>
              <a:prstDash val="solid"/>
              <a:round/>
              <a:headEnd type="none" w="sm" len="sm"/>
              <a:tailEnd type="none" w="sm" len="sm"/>
            </a:ln>
          </p:spPr>
        </p:cxnSp>
      </p:grpSp>
      <p:sp>
        <p:nvSpPr>
          <p:cNvPr id="567" name="Google Shape;567;p31"/>
          <p:cNvSpPr txBox="1"/>
          <p:nvPr/>
        </p:nvSpPr>
        <p:spPr>
          <a:xfrm>
            <a:off x="199861" y="2114362"/>
            <a:ext cx="48175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a:solidFill>
                  <a:srgbClr val="444542"/>
                </a:solidFill>
                <a:latin typeface="Times New Roman"/>
                <a:ea typeface="Times New Roman"/>
                <a:cs typeface="Times New Roman"/>
                <a:sym typeface="Times New Roman"/>
              </a:rPr>
              <a:t>Components of a ER Diagram</a:t>
            </a:r>
            <a:endParaRPr/>
          </a:p>
        </p:txBody>
      </p:sp>
      <p:pic>
        <p:nvPicPr>
          <p:cNvPr id="568" name="Google Shape;568;p31"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3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32</a:t>
            </a:fld>
            <a:endParaRPr/>
          </a:p>
        </p:txBody>
      </p:sp>
      <p:grpSp>
        <p:nvGrpSpPr>
          <p:cNvPr id="575" name="Google Shape;575;p32"/>
          <p:cNvGrpSpPr/>
          <p:nvPr/>
        </p:nvGrpSpPr>
        <p:grpSpPr>
          <a:xfrm>
            <a:off x="304800" y="2331554"/>
            <a:ext cx="6559826" cy="2194891"/>
            <a:chOff x="231912" y="1308652"/>
            <a:chExt cx="6559826" cy="2194891"/>
          </a:xfrm>
        </p:grpSpPr>
        <p:sp>
          <p:nvSpPr>
            <p:cNvPr id="576" name="Google Shape;576;p32"/>
            <p:cNvSpPr/>
            <p:nvPr/>
          </p:nvSpPr>
          <p:spPr>
            <a:xfrm>
              <a:off x="5002695" y="2920447"/>
              <a:ext cx="1789043" cy="583096"/>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MANGER_START_DATE</a:t>
              </a:r>
              <a:endParaRPr sz="1800">
                <a:solidFill>
                  <a:schemeClr val="lt1"/>
                </a:solidFill>
                <a:latin typeface="Arial"/>
                <a:ea typeface="Arial"/>
                <a:cs typeface="Arial"/>
                <a:sym typeface="Arial"/>
              </a:endParaRPr>
            </a:p>
          </p:txBody>
        </p:sp>
        <p:cxnSp>
          <p:nvCxnSpPr>
            <p:cNvPr id="577" name="Google Shape;577;p32"/>
            <p:cNvCxnSpPr>
              <a:stCxn id="578" idx="1"/>
              <a:endCxn id="579" idx="5"/>
            </p:cNvCxnSpPr>
            <p:nvPr/>
          </p:nvCxnSpPr>
          <p:spPr>
            <a:xfrm rot="10800000">
              <a:off x="2216269" y="2326357"/>
              <a:ext cx="341400" cy="494700"/>
            </a:xfrm>
            <a:prstGeom prst="straightConnector1">
              <a:avLst/>
            </a:prstGeom>
            <a:noFill/>
            <a:ln w="9525" cap="rnd" cmpd="sng">
              <a:solidFill>
                <a:schemeClr val="accent1"/>
              </a:solidFill>
              <a:prstDash val="solid"/>
              <a:round/>
              <a:headEnd type="none" w="sm" len="sm"/>
              <a:tailEnd type="none" w="sm" len="sm"/>
            </a:ln>
          </p:spPr>
        </p:cxnSp>
        <p:grpSp>
          <p:nvGrpSpPr>
            <p:cNvPr id="580" name="Google Shape;580;p32"/>
            <p:cNvGrpSpPr/>
            <p:nvPr/>
          </p:nvGrpSpPr>
          <p:grpSpPr>
            <a:xfrm>
              <a:off x="231912" y="1308652"/>
              <a:ext cx="6361043" cy="2194891"/>
              <a:chOff x="245165" y="1308652"/>
              <a:chExt cx="6361043" cy="2194891"/>
            </a:xfrm>
          </p:grpSpPr>
          <p:sp>
            <p:nvSpPr>
              <p:cNvPr id="578" name="Google Shape;578;p32"/>
              <p:cNvSpPr/>
              <p:nvPr/>
            </p:nvSpPr>
            <p:spPr>
              <a:xfrm>
                <a:off x="2570922" y="2604052"/>
                <a:ext cx="1789043" cy="434009"/>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DEPARTMENT</a:t>
                </a:r>
                <a:endParaRPr sz="1400">
                  <a:solidFill>
                    <a:schemeClr val="lt1"/>
                  </a:solidFill>
                  <a:latin typeface="Arial"/>
                  <a:ea typeface="Arial"/>
                  <a:cs typeface="Arial"/>
                  <a:sym typeface="Arial"/>
                </a:endParaRPr>
              </a:p>
            </p:txBody>
          </p:sp>
          <p:sp>
            <p:nvSpPr>
              <p:cNvPr id="579" name="Google Shape;579;p32"/>
              <p:cNvSpPr/>
              <p:nvPr/>
            </p:nvSpPr>
            <p:spPr>
              <a:xfrm>
                <a:off x="702365" y="1828800"/>
                <a:ext cx="1789043" cy="583096"/>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NAME</a:t>
                </a:r>
                <a:endParaRPr sz="1800">
                  <a:solidFill>
                    <a:schemeClr val="lt1"/>
                  </a:solidFill>
                  <a:latin typeface="Arial"/>
                  <a:ea typeface="Arial"/>
                  <a:cs typeface="Arial"/>
                  <a:sym typeface="Arial"/>
                </a:endParaRPr>
              </a:p>
            </p:txBody>
          </p:sp>
          <p:sp>
            <p:nvSpPr>
              <p:cNvPr id="581" name="Google Shape;581;p32"/>
              <p:cNvSpPr/>
              <p:nvPr/>
            </p:nvSpPr>
            <p:spPr>
              <a:xfrm>
                <a:off x="2643808" y="1308652"/>
                <a:ext cx="1789043" cy="583096"/>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NUMBER</a:t>
                </a:r>
                <a:endParaRPr sz="1800">
                  <a:solidFill>
                    <a:schemeClr val="lt1"/>
                  </a:solidFill>
                  <a:latin typeface="Arial"/>
                  <a:ea typeface="Arial"/>
                  <a:cs typeface="Arial"/>
                  <a:sym typeface="Arial"/>
                </a:endParaRPr>
              </a:p>
            </p:txBody>
          </p:sp>
          <p:sp>
            <p:nvSpPr>
              <p:cNvPr id="582" name="Google Shape;582;p32"/>
              <p:cNvSpPr/>
              <p:nvPr/>
            </p:nvSpPr>
            <p:spPr>
              <a:xfrm>
                <a:off x="4817165" y="2020956"/>
                <a:ext cx="1789043" cy="583096"/>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MANAGER</a:t>
                </a:r>
                <a:endParaRPr sz="1800">
                  <a:solidFill>
                    <a:schemeClr val="lt1"/>
                  </a:solidFill>
                  <a:latin typeface="Arial"/>
                  <a:ea typeface="Arial"/>
                  <a:cs typeface="Arial"/>
                  <a:sym typeface="Arial"/>
                </a:endParaRPr>
              </a:p>
            </p:txBody>
          </p:sp>
          <p:sp>
            <p:nvSpPr>
              <p:cNvPr id="583" name="Google Shape;583;p32"/>
              <p:cNvSpPr/>
              <p:nvPr/>
            </p:nvSpPr>
            <p:spPr>
              <a:xfrm>
                <a:off x="245165" y="2920447"/>
                <a:ext cx="1789043" cy="583096"/>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LOCATIONS</a:t>
                </a:r>
                <a:endParaRPr sz="1800">
                  <a:solidFill>
                    <a:schemeClr val="lt1"/>
                  </a:solidFill>
                  <a:latin typeface="Arial"/>
                  <a:ea typeface="Arial"/>
                  <a:cs typeface="Arial"/>
                  <a:sym typeface="Arial"/>
                </a:endParaRPr>
              </a:p>
            </p:txBody>
          </p:sp>
          <p:sp>
            <p:nvSpPr>
              <p:cNvPr id="584" name="Google Shape;584;p32"/>
              <p:cNvSpPr/>
              <p:nvPr/>
            </p:nvSpPr>
            <p:spPr>
              <a:xfrm>
                <a:off x="298175" y="2955647"/>
                <a:ext cx="1656521" cy="512695"/>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LOCATIONS</a:t>
                </a:r>
                <a:endParaRPr sz="1400">
                  <a:solidFill>
                    <a:schemeClr val="lt1"/>
                  </a:solidFill>
                  <a:latin typeface="Arial"/>
                  <a:ea typeface="Arial"/>
                  <a:cs typeface="Arial"/>
                  <a:sym typeface="Arial"/>
                </a:endParaRPr>
              </a:p>
            </p:txBody>
          </p:sp>
          <p:cxnSp>
            <p:nvCxnSpPr>
              <p:cNvPr id="585" name="Google Shape;585;p32"/>
              <p:cNvCxnSpPr>
                <a:stCxn id="578" idx="1"/>
                <a:endCxn id="583" idx="6"/>
              </p:cNvCxnSpPr>
              <p:nvPr/>
            </p:nvCxnSpPr>
            <p:spPr>
              <a:xfrm flipH="1">
                <a:off x="2034222" y="2821057"/>
                <a:ext cx="536700" cy="390900"/>
              </a:xfrm>
              <a:prstGeom prst="straightConnector1">
                <a:avLst/>
              </a:prstGeom>
              <a:noFill/>
              <a:ln w="9525" cap="rnd" cmpd="sng">
                <a:solidFill>
                  <a:schemeClr val="accent1"/>
                </a:solidFill>
                <a:prstDash val="solid"/>
                <a:round/>
                <a:headEnd type="none" w="sm" len="sm"/>
                <a:tailEnd type="none" w="sm" len="sm"/>
              </a:ln>
            </p:spPr>
          </p:cxnSp>
          <p:cxnSp>
            <p:nvCxnSpPr>
              <p:cNvPr id="586" name="Google Shape;586;p32"/>
              <p:cNvCxnSpPr/>
              <p:nvPr/>
            </p:nvCxnSpPr>
            <p:spPr>
              <a:xfrm rot="10800000">
                <a:off x="3485326" y="1891748"/>
                <a:ext cx="0" cy="712304"/>
              </a:xfrm>
              <a:prstGeom prst="straightConnector1">
                <a:avLst/>
              </a:prstGeom>
              <a:noFill/>
              <a:ln w="9525" cap="rnd" cmpd="sng">
                <a:solidFill>
                  <a:schemeClr val="accent1"/>
                </a:solidFill>
                <a:prstDash val="solid"/>
                <a:round/>
                <a:headEnd type="none" w="sm" len="sm"/>
                <a:tailEnd type="none" w="sm" len="sm"/>
              </a:ln>
            </p:spPr>
          </p:cxnSp>
          <p:cxnSp>
            <p:nvCxnSpPr>
              <p:cNvPr id="587" name="Google Shape;587;p32"/>
              <p:cNvCxnSpPr>
                <a:endCxn id="582" idx="2"/>
              </p:cNvCxnSpPr>
              <p:nvPr/>
            </p:nvCxnSpPr>
            <p:spPr>
              <a:xfrm rot="10800000" flipH="1">
                <a:off x="4147865" y="2312504"/>
                <a:ext cx="669300" cy="291600"/>
              </a:xfrm>
              <a:prstGeom prst="straightConnector1">
                <a:avLst/>
              </a:prstGeom>
              <a:noFill/>
              <a:ln w="9525" cap="rnd" cmpd="sng">
                <a:solidFill>
                  <a:schemeClr val="accent1"/>
                </a:solidFill>
                <a:prstDash val="solid"/>
                <a:round/>
                <a:headEnd type="none" w="sm" len="sm"/>
                <a:tailEnd type="none" w="sm" len="sm"/>
              </a:ln>
            </p:spPr>
          </p:cxnSp>
          <p:cxnSp>
            <p:nvCxnSpPr>
              <p:cNvPr id="588" name="Google Shape;588;p32"/>
              <p:cNvCxnSpPr>
                <a:endCxn id="576" idx="2"/>
              </p:cNvCxnSpPr>
              <p:nvPr/>
            </p:nvCxnSpPr>
            <p:spPr>
              <a:xfrm>
                <a:off x="4373348" y="2993295"/>
                <a:ext cx="642600" cy="218700"/>
              </a:xfrm>
              <a:prstGeom prst="straightConnector1">
                <a:avLst/>
              </a:prstGeom>
              <a:noFill/>
              <a:ln w="9525" cap="rnd" cmpd="sng">
                <a:solidFill>
                  <a:schemeClr val="accent1"/>
                </a:solidFill>
                <a:prstDash val="solid"/>
                <a:round/>
                <a:headEnd type="none" w="sm" len="sm"/>
                <a:tailEnd type="none" w="sm" len="sm"/>
              </a:ln>
            </p:spPr>
          </p:cxnSp>
        </p:grpSp>
      </p:grpSp>
      <p:grpSp>
        <p:nvGrpSpPr>
          <p:cNvPr id="589" name="Google Shape;589;p32"/>
          <p:cNvGrpSpPr/>
          <p:nvPr/>
        </p:nvGrpSpPr>
        <p:grpSpPr>
          <a:xfrm>
            <a:off x="550862" y="4922655"/>
            <a:ext cx="4963542" cy="1725290"/>
            <a:chOff x="231912" y="1308652"/>
            <a:chExt cx="6361043" cy="2194891"/>
          </a:xfrm>
        </p:grpSpPr>
        <p:cxnSp>
          <p:nvCxnSpPr>
            <p:cNvPr id="590" name="Google Shape;590;p32"/>
            <p:cNvCxnSpPr>
              <a:stCxn id="591" idx="1"/>
              <a:endCxn id="592" idx="5"/>
            </p:cNvCxnSpPr>
            <p:nvPr/>
          </p:nvCxnSpPr>
          <p:spPr>
            <a:xfrm rot="10800000">
              <a:off x="2216038" y="2326357"/>
              <a:ext cx="337200" cy="494700"/>
            </a:xfrm>
            <a:prstGeom prst="straightConnector1">
              <a:avLst/>
            </a:prstGeom>
            <a:noFill/>
            <a:ln w="9525" cap="rnd" cmpd="sng">
              <a:solidFill>
                <a:schemeClr val="accent1"/>
              </a:solidFill>
              <a:prstDash val="solid"/>
              <a:round/>
              <a:headEnd type="none" w="sm" len="sm"/>
              <a:tailEnd type="none" w="sm" len="sm"/>
            </a:ln>
          </p:spPr>
        </p:cxnSp>
        <p:grpSp>
          <p:nvGrpSpPr>
            <p:cNvPr id="593" name="Google Shape;593;p32"/>
            <p:cNvGrpSpPr/>
            <p:nvPr/>
          </p:nvGrpSpPr>
          <p:grpSpPr>
            <a:xfrm>
              <a:off x="231912" y="1308652"/>
              <a:ext cx="6361043" cy="2194891"/>
              <a:chOff x="245165" y="1308652"/>
              <a:chExt cx="6361043" cy="2194891"/>
            </a:xfrm>
          </p:grpSpPr>
          <p:sp>
            <p:nvSpPr>
              <p:cNvPr id="591" name="Google Shape;591;p32"/>
              <p:cNvSpPr/>
              <p:nvPr/>
            </p:nvSpPr>
            <p:spPr>
              <a:xfrm>
                <a:off x="2566491" y="2604052"/>
                <a:ext cx="1789043" cy="434009"/>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PROJECT</a:t>
                </a:r>
                <a:endParaRPr sz="1800">
                  <a:solidFill>
                    <a:schemeClr val="lt1"/>
                  </a:solidFill>
                  <a:latin typeface="Arial"/>
                  <a:ea typeface="Arial"/>
                  <a:cs typeface="Arial"/>
                  <a:sym typeface="Arial"/>
                </a:endParaRPr>
              </a:p>
            </p:txBody>
          </p:sp>
          <p:sp>
            <p:nvSpPr>
              <p:cNvPr id="592" name="Google Shape;592;p32"/>
              <p:cNvSpPr/>
              <p:nvPr/>
            </p:nvSpPr>
            <p:spPr>
              <a:xfrm>
                <a:off x="702365" y="1828800"/>
                <a:ext cx="1789043" cy="583096"/>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Name</a:t>
                </a:r>
                <a:endParaRPr sz="1600">
                  <a:solidFill>
                    <a:schemeClr val="lt1"/>
                  </a:solidFill>
                  <a:latin typeface="Arial"/>
                  <a:ea typeface="Arial"/>
                  <a:cs typeface="Arial"/>
                  <a:sym typeface="Arial"/>
                </a:endParaRPr>
              </a:p>
            </p:txBody>
          </p:sp>
          <p:sp>
            <p:nvSpPr>
              <p:cNvPr id="594" name="Google Shape;594;p32"/>
              <p:cNvSpPr/>
              <p:nvPr/>
            </p:nvSpPr>
            <p:spPr>
              <a:xfrm>
                <a:off x="2643808" y="1308652"/>
                <a:ext cx="1789043" cy="583096"/>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Number</a:t>
                </a:r>
                <a:endParaRPr sz="1800">
                  <a:solidFill>
                    <a:schemeClr val="lt1"/>
                  </a:solidFill>
                  <a:latin typeface="Arial"/>
                  <a:ea typeface="Arial"/>
                  <a:cs typeface="Arial"/>
                  <a:sym typeface="Arial"/>
                </a:endParaRPr>
              </a:p>
            </p:txBody>
          </p:sp>
          <p:sp>
            <p:nvSpPr>
              <p:cNvPr id="595" name="Google Shape;595;p32"/>
              <p:cNvSpPr/>
              <p:nvPr/>
            </p:nvSpPr>
            <p:spPr>
              <a:xfrm>
                <a:off x="4817165" y="1828800"/>
                <a:ext cx="1789043" cy="775253"/>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Controlling_department</a:t>
                </a:r>
                <a:endParaRPr sz="1200">
                  <a:solidFill>
                    <a:schemeClr val="lt1"/>
                  </a:solidFill>
                  <a:latin typeface="Arial"/>
                  <a:ea typeface="Arial"/>
                  <a:cs typeface="Arial"/>
                  <a:sym typeface="Arial"/>
                </a:endParaRPr>
              </a:p>
            </p:txBody>
          </p:sp>
          <p:sp>
            <p:nvSpPr>
              <p:cNvPr id="596" name="Google Shape;596;p32"/>
              <p:cNvSpPr/>
              <p:nvPr/>
            </p:nvSpPr>
            <p:spPr>
              <a:xfrm>
                <a:off x="245165" y="2920447"/>
                <a:ext cx="1789043" cy="583096"/>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LOCATIONS</a:t>
                </a:r>
                <a:endParaRPr sz="1800">
                  <a:solidFill>
                    <a:schemeClr val="lt1"/>
                  </a:solidFill>
                  <a:latin typeface="Arial"/>
                  <a:ea typeface="Arial"/>
                  <a:cs typeface="Arial"/>
                  <a:sym typeface="Arial"/>
                </a:endParaRPr>
              </a:p>
            </p:txBody>
          </p:sp>
          <p:sp>
            <p:nvSpPr>
              <p:cNvPr id="597" name="Google Shape;597;p32"/>
              <p:cNvSpPr/>
              <p:nvPr/>
            </p:nvSpPr>
            <p:spPr>
              <a:xfrm>
                <a:off x="298175" y="2955647"/>
                <a:ext cx="1656521" cy="512695"/>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Location</a:t>
                </a:r>
                <a:endParaRPr sz="1600">
                  <a:solidFill>
                    <a:schemeClr val="lt1"/>
                  </a:solidFill>
                  <a:latin typeface="Arial"/>
                  <a:ea typeface="Arial"/>
                  <a:cs typeface="Arial"/>
                  <a:sym typeface="Arial"/>
                </a:endParaRPr>
              </a:p>
            </p:txBody>
          </p:sp>
          <p:cxnSp>
            <p:nvCxnSpPr>
              <p:cNvPr id="598" name="Google Shape;598;p32"/>
              <p:cNvCxnSpPr>
                <a:stCxn id="591" idx="1"/>
                <a:endCxn id="596" idx="6"/>
              </p:cNvCxnSpPr>
              <p:nvPr/>
            </p:nvCxnSpPr>
            <p:spPr>
              <a:xfrm flipH="1">
                <a:off x="2034291" y="2821057"/>
                <a:ext cx="532200" cy="390900"/>
              </a:xfrm>
              <a:prstGeom prst="straightConnector1">
                <a:avLst/>
              </a:prstGeom>
              <a:noFill/>
              <a:ln w="9525" cap="rnd" cmpd="sng">
                <a:solidFill>
                  <a:schemeClr val="accent1"/>
                </a:solidFill>
                <a:prstDash val="solid"/>
                <a:round/>
                <a:headEnd type="none" w="sm" len="sm"/>
                <a:tailEnd type="none" w="sm" len="sm"/>
              </a:ln>
            </p:spPr>
          </p:cxnSp>
          <p:cxnSp>
            <p:nvCxnSpPr>
              <p:cNvPr id="599" name="Google Shape;599;p32"/>
              <p:cNvCxnSpPr/>
              <p:nvPr/>
            </p:nvCxnSpPr>
            <p:spPr>
              <a:xfrm rot="10800000">
                <a:off x="3485326" y="1891748"/>
                <a:ext cx="0" cy="712304"/>
              </a:xfrm>
              <a:prstGeom prst="straightConnector1">
                <a:avLst/>
              </a:prstGeom>
              <a:noFill/>
              <a:ln w="9525" cap="rnd" cmpd="sng">
                <a:solidFill>
                  <a:schemeClr val="accent1"/>
                </a:solidFill>
                <a:prstDash val="solid"/>
                <a:round/>
                <a:headEnd type="none" w="sm" len="sm"/>
                <a:tailEnd type="none" w="sm" len="sm"/>
              </a:ln>
            </p:spPr>
          </p:cxnSp>
          <p:cxnSp>
            <p:nvCxnSpPr>
              <p:cNvPr id="600" name="Google Shape;600;p32"/>
              <p:cNvCxnSpPr>
                <a:endCxn id="595" idx="2"/>
              </p:cNvCxnSpPr>
              <p:nvPr/>
            </p:nvCxnSpPr>
            <p:spPr>
              <a:xfrm rot="10800000" flipH="1">
                <a:off x="4147865" y="2216427"/>
                <a:ext cx="669300" cy="387600"/>
              </a:xfrm>
              <a:prstGeom prst="straightConnector1">
                <a:avLst/>
              </a:prstGeom>
              <a:noFill/>
              <a:ln w="9525" cap="rnd" cmpd="sng">
                <a:solidFill>
                  <a:schemeClr val="accent1"/>
                </a:solidFill>
                <a:prstDash val="solid"/>
                <a:round/>
                <a:headEnd type="none" w="sm" len="sm"/>
                <a:tailEnd type="none" w="sm" len="sm"/>
              </a:ln>
            </p:spPr>
          </p:cxnSp>
        </p:grpSp>
      </p:grpSp>
      <p:graphicFrame>
        <p:nvGraphicFramePr>
          <p:cNvPr id="601" name="Google Shape;601;p32"/>
          <p:cNvGraphicFramePr/>
          <p:nvPr/>
        </p:nvGraphicFramePr>
        <p:xfrm>
          <a:off x="4876800" y="2380090"/>
          <a:ext cx="7381475" cy="370850"/>
        </p:xfrm>
        <a:graphic>
          <a:graphicData uri="http://schemas.openxmlformats.org/drawingml/2006/table">
            <a:tbl>
              <a:tblPr>
                <a:noFill/>
                <a:tableStyleId>{D1205C03-87C4-4AEE-BB18-C523FE7B7C5F}</a:tableStyleId>
              </a:tblPr>
              <a:tblGrid>
                <a:gridCol w="1671025">
                  <a:extLst>
                    <a:ext uri="{9D8B030D-6E8A-4147-A177-3AD203B41FA5}">
                      <a16:colId xmlns:a16="http://schemas.microsoft.com/office/drawing/2014/main" val="20000"/>
                    </a:ext>
                  </a:extLst>
                </a:gridCol>
                <a:gridCol w="921050">
                  <a:extLst>
                    <a:ext uri="{9D8B030D-6E8A-4147-A177-3AD203B41FA5}">
                      <a16:colId xmlns:a16="http://schemas.microsoft.com/office/drawing/2014/main" val="20001"/>
                    </a:ext>
                  </a:extLst>
                </a:gridCol>
                <a:gridCol w="1098675">
                  <a:extLst>
                    <a:ext uri="{9D8B030D-6E8A-4147-A177-3AD203B41FA5}">
                      <a16:colId xmlns:a16="http://schemas.microsoft.com/office/drawing/2014/main" val="20002"/>
                    </a:ext>
                  </a:extLst>
                </a:gridCol>
                <a:gridCol w="1230250">
                  <a:extLst>
                    <a:ext uri="{9D8B030D-6E8A-4147-A177-3AD203B41FA5}">
                      <a16:colId xmlns:a16="http://schemas.microsoft.com/office/drawing/2014/main" val="20003"/>
                    </a:ext>
                  </a:extLst>
                </a:gridCol>
                <a:gridCol w="246047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400"/>
                        <a:t>LOCATIONS</a:t>
                      </a:r>
                      <a:endParaRPr sz="1400"/>
                    </a:p>
                  </a:txBody>
                  <a:tcPr marL="91450" marR="91450" marT="45725" marB="45725"/>
                </a:tc>
                <a:tc>
                  <a:txBody>
                    <a:bodyPr/>
                    <a:lstStyle/>
                    <a:p>
                      <a:pPr marL="0" marR="0" lvl="0" indent="0" algn="l" rtl="0">
                        <a:spcBef>
                          <a:spcPts val="0"/>
                        </a:spcBef>
                        <a:spcAft>
                          <a:spcPts val="0"/>
                        </a:spcAft>
                        <a:buNone/>
                      </a:pPr>
                      <a:r>
                        <a:rPr lang="en-US" sz="1400"/>
                        <a:t>NAME</a:t>
                      </a:r>
                      <a:endParaRPr sz="1400"/>
                    </a:p>
                  </a:txBody>
                  <a:tcPr marL="91450" marR="91450" marT="45725" marB="45725"/>
                </a:tc>
                <a:tc>
                  <a:txBody>
                    <a:bodyPr/>
                    <a:lstStyle/>
                    <a:p>
                      <a:pPr marL="0" marR="0" lvl="0" indent="0" algn="l" rtl="0">
                        <a:spcBef>
                          <a:spcPts val="0"/>
                        </a:spcBef>
                        <a:spcAft>
                          <a:spcPts val="0"/>
                        </a:spcAft>
                        <a:buNone/>
                      </a:pPr>
                      <a:r>
                        <a:rPr lang="en-US" sz="1400"/>
                        <a:t>NUMBER</a:t>
                      </a:r>
                      <a:endParaRPr sz="1400"/>
                    </a:p>
                  </a:txBody>
                  <a:tcPr marL="91450" marR="91450" marT="45725" marB="45725"/>
                </a:tc>
                <a:tc>
                  <a:txBody>
                    <a:bodyPr/>
                    <a:lstStyle/>
                    <a:p>
                      <a:pPr marL="0" marR="0" lvl="0" indent="0" algn="l" rtl="0">
                        <a:spcBef>
                          <a:spcPts val="0"/>
                        </a:spcBef>
                        <a:spcAft>
                          <a:spcPts val="0"/>
                        </a:spcAft>
                        <a:buNone/>
                      </a:pPr>
                      <a:r>
                        <a:rPr lang="en-US" sz="1400"/>
                        <a:t>MANAGER</a:t>
                      </a:r>
                      <a:endParaRPr sz="1400"/>
                    </a:p>
                  </a:txBody>
                  <a:tcPr marL="91450" marR="91450" marT="45725" marB="45725"/>
                </a:tc>
                <a:tc>
                  <a:txBody>
                    <a:bodyPr/>
                    <a:lstStyle/>
                    <a:p>
                      <a:pPr marL="0" marR="0" lvl="0" indent="0" algn="l" rtl="0">
                        <a:spcBef>
                          <a:spcPts val="0"/>
                        </a:spcBef>
                        <a:spcAft>
                          <a:spcPts val="0"/>
                        </a:spcAft>
                        <a:buNone/>
                      </a:pPr>
                      <a:r>
                        <a:rPr lang="en-US" sz="1400"/>
                        <a:t>MANAGER_START_DATE</a:t>
                      </a:r>
                      <a:endParaRPr sz="1400"/>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602" name="Google Shape;602;p32"/>
          <p:cNvGraphicFramePr/>
          <p:nvPr/>
        </p:nvGraphicFramePr>
        <p:xfrm>
          <a:off x="5970104" y="5563693"/>
          <a:ext cx="5844200" cy="370850"/>
        </p:xfrm>
        <a:graphic>
          <a:graphicData uri="http://schemas.openxmlformats.org/drawingml/2006/table">
            <a:tbl>
              <a:tblPr>
                <a:noFill/>
                <a:tableStyleId>{D1205C03-87C4-4AEE-BB18-C523FE7B7C5F}</a:tableStyleId>
              </a:tblPr>
              <a:tblGrid>
                <a:gridCol w="1236800">
                  <a:extLst>
                    <a:ext uri="{9D8B030D-6E8A-4147-A177-3AD203B41FA5}">
                      <a16:colId xmlns:a16="http://schemas.microsoft.com/office/drawing/2014/main" val="20000"/>
                    </a:ext>
                  </a:extLst>
                </a:gridCol>
                <a:gridCol w="814025">
                  <a:extLst>
                    <a:ext uri="{9D8B030D-6E8A-4147-A177-3AD203B41FA5}">
                      <a16:colId xmlns:a16="http://schemas.microsoft.com/office/drawing/2014/main" val="20001"/>
                    </a:ext>
                  </a:extLst>
                </a:gridCol>
                <a:gridCol w="1224650">
                  <a:extLst>
                    <a:ext uri="{9D8B030D-6E8A-4147-A177-3AD203B41FA5}">
                      <a16:colId xmlns:a16="http://schemas.microsoft.com/office/drawing/2014/main" val="20002"/>
                    </a:ext>
                  </a:extLst>
                </a:gridCol>
                <a:gridCol w="2568725">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400"/>
                        <a:t>LOCATIONS</a:t>
                      </a:r>
                      <a:endParaRPr sz="1400"/>
                    </a:p>
                  </a:txBody>
                  <a:tcPr marL="91450" marR="91450" marT="45725" marB="45725"/>
                </a:tc>
                <a:tc>
                  <a:txBody>
                    <a:bodyPr/>
                    <a:lstStyle/>
                    <a:p>
                      <a:pPr marL="0" marR="0" lvl="0" indent="0" algn="l" rtl="0">
                        <a:spcBef>
                          <a:spcPts val="0"/>
                        </a:spcBef>
                        <a:spcAft>
                          <a:spcPts val="0"/>
                        </a:spcAft>
                        <a:buNone/>
                      </a:pPr>
                      <a:r>
                        <a:rPr lang="en-US" sz="1400"/>
                        <a:t>NAME</a:t>
                      </a:r>
                      <a:endParaRPr sz="1400"/>
                    </a:p>
                  </a:txBody>
                  <a:tcPr marL="91450" marR="91450" marT="45725" marB="45725"/>
                </a:tc>
                <a:tc>
                  <a:txBody>
                    <a:bodyPr/>
                    <a:lstStyle/>
                    <a:p>
                      <a:pPr marL="0" marR="0" lvl="0" indent="0" algn="l" rtl="0">
                        <a:spcBef>
                          <a:spcPts val="0"/>
                        </a:spcBef>
                        <a:spcAft>
                          <a:spcPts val="0"/>
                        </a:spcAft>
                        <a:buNone/>
                      </a:pPr>
                      <a:r>
                        <a:rPr lang="en-US" sz="1400"/>
                        <a:t>NUMBER</a:t>
                      </a:r>
                      <a:endParaRPr sz="1400"/>
                    </a:p>
                  </a:txBody>
                  <a:tcPr marL="91450" marR="91450" marT="45725" marB="45725"/>
                </a:tc>
                <a:tc>
                  <a:txBody>
                    <a:bodyPr/>
                    <a:lstStyle/>
                    <a:p>
                      <a:pPr marL="0" marR="0" lvl="0" indent="0" algn="l" rtl="0">
                        <a:spcBef>
                          <a:spcPts val="0"/>
                        </a:spcBef>
                        <a:spcAft>
                          <a:spcPts val="0"/>
                        </a:spcAft>
                        <a:buNone/>
                      </a:pPr>
                      <a:r>
                        <a:rPr lang="en-US" sz="1400"/>
                        <a:t>Controlling Departments</a:t>
                      </a:r>
                      <a:endParaRPr sz="1400"/>
                    </a:p>
                  </a:txBody>
                  <a:tcPr marL="91450" marR="91450" marT="45725" marB="45725"/>
                </a:tc>
                <a:extLst>
                  <a:ext uri="{0D108BD9-81ED-4DB2-BD59-A6C34878D82A}">
                    <a16:rowId xmlns:a16="http://schemas.microsoft.com/office/drawing/2014/main" val="10000"/>
                  </a:ext>
                </a:extLst>
              </a:tr>
            </a:tbl>
          </a:graphicData>
        </a:graphic>
      </p:graphicFrame>
      <p:pic>
        <p:nvPicPr>
          <p:cNvPr id="603" name="Google Shape;603;p32" descr="C:\Users\Mahesh Kumar Jha\Downloads\CMRIT NEW LOGO-01.png"/>
          <p:cNvPicPr preferRelativeResize="0"/>
          <p:nvPr/>
        </p:nvPicPr>
        <p:blipFill rotWithShape="1">
          <a:blip r:embed="rId3">
            <a:alphaModFix/>
          </a:blip>
          <a:srcRect l="10242" t="16174" r="4217"/>
          <a:stretch/>
        </p:blipFill>
        <p:spPr>
          <a:xfrm>
            <a:off x="639555" y="537152"/>
            <a:ext cx="1744663" cy="12223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9" name="Google Shape;609;p3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33</a:t>
            </a:fld>
            <a:endParaRPr/>
          </a:p>
        </p:txBody>
      </p:sp>
      <p:pic>
        <p:nvPicPr>
          <p:cNvPr id="610" name="Google Shape;610;p33" descr="C:\Users\Mahesh Kumar Jha\Downloads\CMRIT NEW LOGO-01.png"/>
          <p:cNvPicPr preferRelativeResize="0"/>
          <p:nvPr/>
        </p:nvPicPr>
        <p:blipFill rotWithShape="1">
          <a:blip r:embed="rId3">
            <a:alphaModFix/>
          </a:blip>
          <a:srcRect l="10242" t="16174" r="4217"/>
          <a:stretch/>
        </p:blipFill>
        <p:spPr>
          <a:xfrm>
            <a:off x="530225" y="510173"/>
            <a:ext cx="1744663" cy="1222375"/>
          </a:xfrm>
          <a:prstGeom prst="rect">
            <a:avLst/>
          </a:prstGeom>
          <a:noFill/>
          <a:ln>
            <a:noFill/>
          </a:ln>
        </p:spPr>
      </p:pic>
      <p:sp>
        <p:nvSpPr>
          <p:cNvPr id="611" name="Google Shape;611;p33"/>
          <p:cNvSpPr/>
          <p:nvPr/>
        </p:nvSpPr>
        <p:spPr>
          <a:xfrm>
            <a:off x="5125453" y="5251781"/>
            <a:ext cx="1764632" cy="465221"/>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Employee</a:t>
            </a:r>
            <a:endParaRPr sz="1800">
              <a:solidFill>
                <a:schemeClr val="lt1"/>
              </a:solidFill>
              <a:latin typeface="Arial"/>
              <a:ea typeface="Arial"/>
              <a:cs typeface="Arial"/>
              <a:sym typeface="Arial"/>
            </a:endParaRPr>
          </a:p>
        </p:txBody>
      </p:sp>
      <p:sp>
        <p:nvSpPr>
          <p:cNvPr id="612" name="Google Shape;612;p33"/>
          <p:cNvSpPr/>
          <p:nvPr/>
        </p:nvSpPr>
        <p:spPr>
          <a:xfrm>
            <a:off x="-32086" y="3341771"/>
            <a:ext cx="1572128" cy="589547"/>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FName</a:t>
            </a:r>
            <a:endParaRPr sz="1800">
              <a:solidFill>
                <a:schemeClr val="lt1"/>
              </a:solidFill>
              <a:latin typeface="Arial"/>
              <a:ea typeface="Arial"/>
              <a:cs typeface="Arial"/>
              <a:sym typeface="Arial"/>
            </a:endParaRPr>
          </a:p>
        </p:txBody>
      </p:sp>
      <p:sp>
        <p:nvSpPr>
          <p:cNvPr id="613" name="Google Shape;613;p33"/>
          <p:cNvSpPr/>
          <p:nvPr/>
        </p:nvSpPr>
        <p:spPr>
          <a:xfrm>
            <a:off x="1275348" y="4453689"/>
            <a:ext cx="2237873" cy="589547"/>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Department</a:t>
            </a:r>
            <a:endParaRPr sz="1800">
              <a:solidFill>
                <a:schemeClr val="lt1"/>
              </a:solidFill>
              <a:latin typeface="Arial"/>
              <a:ea typeface="Arial"/>
              <a:cs typeface="Arial"/>
              <a:sym typeface="Arial"/>
            </a:endParaRPr>
          </a:p>
        </p:txBody>
      </p:sp>
      <p:sp>
        <p:nvSpPr>
          <p:cNvPr id="614" name="Google Shape;614;p33"/>
          <p:cNvSpPr/>
          <p:nvPr/>
        </p:nvSpPr>
        <p:spPr>
          <a:xfrm>
            <a:off x="2310063" y="3579395"/>
            <a:ext cx="1973179" cy="589547"/>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Name</a:t>
            </a:r>
            <a:endParaRPr sz="1800">
              <a:solidFill>
                <a:schemeClr val="lt1"/>
              </a:solidFill>
              <a:latin typeface="Arial"/>
              <a:ea typeface="Arial"/>
              <a:cs typeface="Arial"/>
              <a:sym typeface="Arial"/>
            </a:endParaRPr>
          </a:p>
        </p:txBody>
      </p:sp>
      <p:sp>
        <p:nvSpPr>
          <p:cNvPr id="615" name="Google Shape;615;p33"/>
          <p:cNvSpPr/>
          <p:nvPr/>
        </p:nvSpPr>
        <p:spPr>
          <a:xfrm>
            <a:off x="6007769" y="3591427"/>
            <a:ext cx="1973179" cy="589547"/>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Aadhar</a:t>
            </a:r>
            <a:endParaRPr sz="1800">
              <a:solidFill>
                <a:schemeClr val="lt1"/>
              </a:solidFill>
              <a:latin typeface="Arial"/>
              <a:ea typeface="Arial"/>
              <a:cs typeface="Arial"/>
              <a:sym typeface="Arial"/>
            </a:endParaRPr>
          </a:p>
        </p:txBody>
      </p:sp>
      <p:sp>
        <p:nvSpPr>
          <p:cNvPr id="616" name="Google Shape;616;p33"/>
          <p:cNvSpPr/>
          <p:nvPr/>
        </p:nvSpPr>
        <p:spPr>
          <a:xfrm>
            <a:off x="1540042" y="5422229"/>
            <a:ext cx="1973179" cy="589547"/>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Birth_Date</a:t>
            </a:r>
            <a:endParaRPr sz="1800">
              <a:solidFill>
                <a:schemeClr val="lt1"/>
              </a:solidFill>
              <a:latin typeface="Arial"/>
              <a:ea typeface="Arial"/>
              <a:cs typeface="Arial"/>
              <a:sym typeface="Arial"/>
            </a:endParaRPr>
          </a:p>
        </p:txBody>
      </p:sp>
      <p:sp>
        <p:nvSpPr>
          <p:cNvPr id="617" name="Google Shape;617;p33"/>
          <p:cNvSpPr/>
          <p:nvPr/>
        </p:nvSpPr>
        <p:spPr>
          <a:xfrm>
            <a:off x="1483894" y="2849479"/>
            <a:ext cx="1973179" cy="589547"/>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Minit</a:t>
            </a:r>
            <a:endParaRPr sz="1800">
              <a:solidFill>
                <a:schemeClr val="lt1"/>
              </a:solidFill>
              <a:latin typeface="Arial"/>
              <a:ea typeface="Arial"/>
              <a:cs typeface="Arial"/>
              <a:sym typeface="Arial"/>
            </a:endParaRPr>
          </a:p>
        </p:txBody>
      </p:sp>
      <p:sp>
        <p:nvSpPr>
          <p:cNvPr id="618" name="Google Shape;618;p33"/>
          <p:cNvSpPr/>
          <p:nvPr/>
        </p:nvSpPr>
        <p:spPr>
          <a:xfrm>
            <a:off x="2743200" y="2262941"/>
            <a:ext cx="1973179" cy="589547"/>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LName</a:t>
            </a:r>
            <a:endParaRPr sz="1800">
              <a:solidFill>
                <a:schemeClr val="lt1"/>
              </a:solidFill>
              <a:latin typeface="Arial"/>
              <a:ea typeface="Arial"/>
              <a:cs typeface="Arial"/>
              <a:sym typeface="Arial"/>
            </a:endParaRPr>
          </a:p>
        </p:txBody>
      </p:sp>
      <p:sp>
        <p:nvSpPr>
          <p:cNvPr id="619" name="Google Shape;619;p33"/>
          <p:cNvSpPr/>
          <p:nvPr/>
        </p:nvSpPr>
        <p:spPr>
          <a:xfrm>
            <a:off x="4335380" y="3093118"/>
            <a:ext cx="1973179" cy="589547"/>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Salary</a:t>
            </a:r>
            <a:endParaRPr sz="1800">
              <a:solidFill>
                <a:schemeClr val="lt1"/>
              </a:solidFill>
              <a:latin typeface="Arial"/>
              <a:ea typeface="Arial"/>
              <a:cs typeface="Arial"/>
              <a:sym typeface="Arial"/>
            </a:endParaRPr>
          </a:p>
        </p:txBody>
      </p:sp>
      <p:sp>
        <p:nvSpPr>
          <p:cNvPr id="620" name="Google Shape;620;p33"/>
          <p:cNvSpPr/>
          <p:nvPr/>
        </p:nvSpPr>
        <p:spPr>
          <a:xfrm>
            <a:off x="7186865" y="4265026"/>
            <a:ext cx="1973179" cy="589547"/>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Gender</a:t>
            </a:r>
            <a:endParaRPr sz="1800">
              <a:solidFill>
                <a:schemeClr val="lt1"/>
              </a:solidFill>
              <a:latin typeface="Arial"/>
              <a:ea typeface="Arial"/>
              <a:cs typeface="Arial"/>
              <a:sym typeface="Arial"/>
            </a:endParaRPr>
          </a:p>
        </p:txBody>
      </p:sp>
      <p:cxnSp>
        <p:nvCxnSpPr>
          <p:cNvPr id="621" name="Google Shape;621;p33"/>
          <p:cNvCxnSpPr>
            <a:stCxn id="616" idx="6"/>
            <a:endCxn id="611" idx="1"/>
          </p:cNvCxnSpPr>
          <p:nvPr/>
        </p:nvCxnSpPr>
        <p:spPr>
          <a:xfrm rot="10800000" flipH="1">
            <a:off x="3513221" y="5484503"/>
            <a:ext cx="1612200" cy="232500"/>
          </a:xfrm>
          <a:prstGeom prst="straightConnector1">
            <a:avLst/>
          </a:prstGeom>
          <a:noFill/>
          <a:ln w="9525" cap="rnd" cmpd="sng">
            <a:solidFill>
              <a:schemeClr val="accent1"/>
            </a:solidFill>
            <a:prstDash val="solid"/>
            <a:round/>
            <a:headEnd type="none" w="sm" len="sm"/>
            <a:tailEnd type="none" w="sm" len="sm"/>
          </a:ln>
        </p:spPr>
      </p:cxnSp>
      <p:cxnSp>
        <p:nvCxnSpPr>
          <p:cNvPr id="622" name="Google Shape;622;p33"/>
          <p:cNvCxnSpPr>
            <a:stCxn id="613" idx="6"/>
          </p:cNvCxnSpPr>
          <p:nvPr/>
        </p:nvCxnSpPr>
        <p:spPr>
          <a:xfrm>
            <a:off x="3513221" y="4748463"/>
            <a:ext cx="1612200" cy="579600"/>
          </a:xfrm>
          <a:prstGeom prst="straightConnector1">
            <a:avLst/>
          </a:prstGeom>
          <a:noFill/>
          <a:ln w="9525" cap="rnd" cmpd="sng">
            <a:solidFill>
              <a:schemeClr val="accent1"/>
            </a:solidFill>
            <a:prstDash val="solid"/>
            <a:round/>
            <a:headEnd type="none" w="sm" len="sm"/>
            <a:tailEnd type="none" w="sm" len="sm"/>
          </a:ln>
        </p:spPr>
      </p:cxnSp>
      <p:cxnSp>
        <p:nvCxnSpPr>
          <p:cNvPr id="623" name="Google Shape;623;p33"/>
          <p:cNvCxnSpPr>
            <a:stCxn id="614" idx="6"/>
          </p:cNvCxnSpPr>
          <p:nvPr/>
        </p:nvCxnSpPr>
        <p:spPr>
          <a:xfrm>
            <a:off x="4283242" y="3874169"/>
            <a:ext cx="842100" cy="1401600"/>
          </a:xfrm>
          <a:prstGeom prst="straightConnector1">
            <a:avLst/>
          </a:prstGeom>
          <a:noFill/>
          <a:ln w="9525" cap="rnd" cmpd="sng">
            <a:solidFill>
              <a:schemeClr val="accent1"/>
            </a:solidFill>
            <a:prstDash val="solid"/>
            <a:round/>
            <a:headEnd type="none" w="sm" len="sm"/>
            <a:tailEnd type="none" w="sm" len="sm"/>
          </a:ln>
        </p:spPr>
      </p:cxnSp>
      <p:cxnSp>
        <p:nvCxnSpPr>
          <p:cNvPr id="624" name="Google Shape;624;p33"/>
          <p:cNvCxnSpPr>
            <a:stCxn id="619" idx="4"/>
          </p:cNvCxnSpPr>
          <p:nvPr/>
        </p:nvCxnSpPr>
        <p:spPr>
          <a:xfrm>
            <a:off x="5321970" y="3682665"/>
            <a:ext cx="252600" cy="1569000"/>
          </a:xfrm>
          <a:prstGeom prst="straightConnector1">
            <a:avLst/>
          </a:prstGeom>
          <a:noFill/>
          <a:ln w="9525" cap="rnd" cmpd="sng">
            <a:solidFill>
              <a:schemeClr val="accent1"/>
            </a:solidFill>
            <a:prstDash val="solid"/>
            <a:round/>
            <a:headEnd type="none" w="sm" len="sm"/>
            <a:tailEnd type="none" w="sm" len="sm"/>
          </a:ln>
        </p:spPr>
      </p:cxnSp>
      <p:cxnSp>
        <p:nvCxnSpPr>
          <p:cNvPr id="625" name="Google Shape;625;p33"/>
          <p:cNvCxnSpPr/>
          <p:nvPr/>
        </p:nvCxnSpPr>
        <p:spPr>
          <a:xfrm flipH="1">
            <a:off x="6521115" y="4168942"/>
            <a:ext cx="216570" cy="1159041"/>
          </a:xfrm>
          <a:prstGeom prst="straightConnector1">
            <a:avLst/>
          </a:prstGeom>
          <a:noFill/>
          <a:ln w="9525" cap="rnd" cmpd="sng">
            <a:solidFill>
              <a:schemeClr val="accent1"/>
            </a:solidFill>
            <a:prstDash val="solid"/>
            <a:round/>
            <a:headEnd type="none" w="sm" len="sm"/>
            <a:tailEnd type="none" w="sm" len="sm"/>
          </a:ln>
        </p:spPr>
      </p:cxnSp>
      <p:cxnSp>
        <p:nvCxnSpPr>
          <p:cNvPr id="626" name="Google Shape;626;p33"/>
          <p:cNvCxnSpPr/>
          <p:nvPr/>
        </p:nvCxnSpPr>
        <p:spPr>
          <a:xfrm flipH="1">
            <a:off x="6890085" y="4854573"/>
            <a:ext cx="842211" cy="421274"/>
          </a:xfrm>
          <a:prstGeom prst="straightConnector1">
            <a:avLst/>
          </a:prstGeom>
          <a:noFill/>
          <a:ln w="9525" cap="rnd" cmpd="sng">
            <a:solidFill>
              <a:schemeClr val="accent1"/>
            </a:solidFill>
            <a:prstDash val="solid"/>
            <a:round/>
            <a:headEnd type="none" w="sm" len="sm"/>
            <a:tailEnd type="none" w="sm" len="sm"/>
          </a:ln>
        </p:spPr>
      </p:cxnSp>
      <p:cxnSp>
        <p:nvCxnSpPr>
          <p:cNvPr id="627" name="Google Shape;627;p33"/>
          <p:cNvCxnSpPr>
            <a:stCxn id="614" idx="2"/>
            <a:endCxn id="612" idx="6"/>
          </p:cNvCxnSpPr>
          <p:nvPr/>
        </p:nvCxnSpPr>
        <p:spPr>
          <a:xfrm rot="10800000">
            <a:off x="1539963" y="3636568"/>
            <a:ext cx="770100" cy="237600"/>
          </a:xfrm>
          <a:prstGeom prst="straightConnector1">
            <a:avLst/>
          </a:prstGeom>
          <a:noFill/>
          <a:ln w="9525" cap="rnd" cmpd="sng">
            <a:solidFill>
              <a:schemeClr val="accent1"/>
            </a:solidFill>
            <a:prstDash val="solid"/>
            <a:round/>
            <a:headEnd type="none" w="sm" len="sm"/>
            <a:tailEnd type="none" w="sm" len="sm"/>
          </a:ln>
        </p:spPr>
      </p:cxnSp>
      <p:cxnSp>
        <p:nvCxnSpPr>
          <p:cNvPr id="628" name="Google Shape;628;p33"/>
          <p:cNvCxnSpPr>
            <a:endCxn id="617" idx="5"/>
          </p:cNvCxnSpPr>
          <p:nvPr/>
        </p:nvCxnSpPr>
        <p:spPr>
          <a:xfrm rot="10800000">
            <a:off x="3168108" y="3352689"/>
            <a:ext cx="343200" cy="213600"/>
          </a:xfrm>
          <a:prstGeom prst="straightConnector1">
            <a:avLst/>
          </a:prstGeom>
          <a:noFill/>
          <a:ln w="9525" cap="rnd" cmpd="sng">
            <a:solidFill>
              <a:schemeClr val="accent1"/>
            </a:solidFill>
            <a:prstDash val="solid"/>
            <a:round/>
            <a:headEnd type="none" w="sm" len="sm"/>
            <a:tailEnd type="none" w="sm" len="sm"/>
          </a:ln>
        </p:spPr>
      </p:cxnSp>
      <p:cxnSp>
        <p:nvCxnSpPr>
          <p:cNvPr id="629" name="Google Shape;629;p33"/>
          <p:cNvCxnSpPr/>
          <p:nvPr/>
        </p:nvCxnSpPr>
        <p:spPr>
          <a:xfrm rot="10800000" flipH="1">
            <a:off x="3724672" y="2935149"/>
            <a:ext cx="190500" cy="643187"/>
          </a:xfrm>
          <a:prstGeom prst="straightConnector1">
            <a:avLst/>
          </a:prstGeom>
          <a:noFill/>
          <a:ln w="9525" cap="rnd" cmpd="sng">
            <a:solidFill>
              <a:schemeClr val="accent1"/>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4"/>
          <p:cNvSpPr txBox="1">
            <a:spLocks noGrp="1"/>
          </p:cNvSpPr>
          <p:nvPr>
            <p:ph type="body" idx="1"/>
          </p:nvPr>
        </p:nvSpPr>
        <p:spPr>
          <a:xfrm>
            <a:off x="363662" y="1957138"/>
            <a:ext cx="11464675" cy="418063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sz="2800"/>
              <a:t>The Company Organized into departments. Each dept. has a unique name, number, and who manages the dept.(employee), and date he manages the dept. </a:t>
            </a:r>
            <a:endParaRPr/>
          </a:p>
          <a:p>
            <a:pPr marL="342900" lvl="0" indent="-342900" algn="l" rtl="0">
              <a:spcBef>
                <a:spcPts val="1000"/>
              </a:spcBef>
              <a:spcAft>
                <a:spcPts val="0"/>
              </a:spcAft>
              <a:buSzPts val="2240"/>
              <a:buChar char="►"/>
            </a:pPr>
            <a:r>
              <a:rPr lang="en-US" sz="2800"/>
              <a:t>Department controls ‘n’ number of projects. Each dept. has unique name, number, and single location.</a:t>
            </a:r>
            <a:endParaRPr/>
          </a:p>
          <a:p>
            <a:pPr marL="342900" lvl="0" indent="-342900" algn="l" rtl="0">
              <a:spcBef>
                <a:spcPts val="1000"/>
              </a:spcBef>
              <a:spcAft>
                <a:spcPts val="0"/>
              </a:spcAft>
              <a:buSzPts val="2240"/>
              <a:buChar char="►"/>
            </a:pPr>
            <a:r>
              <a:rPr lang="en-US" sz="2800"/>
              <a:t>Employee – name, Aadhar, address, salary, gender, and DOB</a:t>
            </a:r>
            <a:endParaRPr/>
          </a:p>
          <a:p>
            <a:pPr marL="342900" lvl="0" indent="-342900" algn="l" rtl="0">
              <a:spcBef>
                <a:spcPts val="1000"/>
              </a:spcBef>
              <a:spcAft>
                <a:spcPts val="0"/>
              </a:spcAft>
              <a:buSzPts val="2240"/>
              <a:buChar char="►"/>
            </a:pPr>
            <a:r>
              <a:rPr lang="en-US" sz="2800"/>
              <a:t>An employee may associate with dept. but may work on several projects</a:t>
            </a:r>
            <a:endParaRPr/>
          </a:p>
        </p:txBody>
      </p:sp>
      <p:sp>
        <p:nvSpPr>
          <p:cNvPr id="636" name="Google Shape;636;p3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34</a:t>
            </a:fld>
            <a:endParaRPr/>
          </a:p>
        </p:txBody>
      </p:sp>
      <p:pic>
        <p:nvPicPr>
          <p:cNvPr id="637" name="Google Shape;637;p34" descr="C:\Users\Mahesh Kumar Jha\Downloads\CMRIT NEW LOGO-01.png"/>
          <p:cNvPicPr preferRelativeResize="0"/>
          <p:nvPr/>
        </p:nvPicPr>
        <p:blipFill rotWithShape="1">
          <a:blip r:embed="rId3">
            <a:alphaModFix/>
          </a:blip>
          <a:srcRect l="10242" t="16174" r="4217"/>
          <a:stretch/>
        </p:blipFill>
        <p:spPr>
          <a:xfrm>
            <a:off x="530225" y="429963"/>
            <a:ext cx="1744663" cy="1222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5"/>
          <p:cNvSpPr txBox="1">
            <a:spLocks noGrp="1"/>
          </p:cNvSpPr>
          <p:nvPr>
            <p:ph type="body" idx="1"/>
          </p:nvPr>
        </p:nvSpPr>
        <p:spPr>
          <a:xfrm>
            <a:off x="144379" y="1844843"/>
            <a:ext cx="11774905" cy="471788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60"/>
              <a:buChar char="►"/>
            </a:pPr>
            <a:r>
              <a:rPr lang="en-US"/>
              <a:t>Relations: - Company Databases</a:t>
            </a:r>
            <a:endParaRPr/>
          </a:p>
          <a:p>
            <a:pPr marL="342900" lvl="0" indent="-342900" algn="l" rtl="0">
              <a:spcBef>
                <a:spcPts val="1000"/>
              </a:spcBef>
              <a:spcAft>
                <a:spcPts val="0"/>
              </a:spcAft>
              <a:buSzPts val="2560"/>
              <a:buChar char="►"/>
            </a:pPr>
            <a:r>
              <a:rPr lang="en-US"/>
              <a:t>EMPLOYEE									DEPARTMENT </a:t>
            </a:r>
            <a:endParaRPr/>
          </a:p>
          <a:p>
            <a:pPr marL="742950" lvl="1" indent="-285750" algn="l" rtl="0">
              <a:spcBef>
                <a:spcPts val="1000"/>
              </a:spcBef>
              <a:spcAft>
                <a:spcPts val="0"/>
              </a:spcAft>
              <a:buSzPts val="1280"/>
              <a:buChar char="►"/>
            </a:pPr>
            <a:r>
              <a:rPr lang="en-US"/>
              <a:t>SUPERVISION  - EMPLOYEE							CONTROLS - PROJECT</a:t>
            </a:r>
            <a:endParaRPr/>
          </a:p>
          <a:p>
            <a:pPr marL="742950" lvl="1" indent="-285750" algn="l" rtl="0">
              <a:spcBef>
                <a:spcPts val="1000"/>
              </a:spcBef>
              <a:spcAft>
                <a:spcPts val="0"/>
              </a:spcAft>
              <a:buSzPts val="1280"/>
              <a:buChar char="►"/>
            </a:pPr>
            <a:r>
              <a:rPr lang="en-US"/>
              <a:t>WORKFOR - DEPARTMENT</a:t>
            </a:r>
            <a:endParaRPr/>
          </a:p>
          <a:p>
            <a:pPr marL="742950" lvl="1" indent="-285750" algn="l" rtl="0">
              <a:spcBef>
                <a:spcPts val="1000"/>
              </a:spcBef>
              <a:spcAft>
                <a:spcPts val="0"/>
              </a:spcAft>
              <a:buSzPts val="1280"/>
              <a:buChar char="►"/>
            </a:pPr>
            <a:r>
              <a:rPr lang="en-US"/>
              <a:t>MANAGES - DEPARTMENT</a:t>
            </a:r>
            <a:endParaRPr/>
          </a:p>
          <a:p>
            <a:pPr marL="742950" lvl="1" indent="-285750" algn="l" rtl="0">
              <a:spcBef>
                <a:spcPts val="1000"/>
              </a:spcBef>
              <a:spcAft>
                <a:spcPts val="0"/>
              </a:spcAft>
              <a:buSzPts val="1280"/>
              <a:buChar char="►"/>
            </a:pPr>
            <a:r>
              <a:rPr lang="en-US"/>
              <a:t>WORKS ON - PROJECT</a:t>
            </a:r>
            <a:endParaRPr/>
          </a:p>
          <a:p>
            <a:pPr marL="742950" lvl="1" indent="-285750" algn="l" rtl="0">
              <a:spcBef>
                <a:spcPts val="1000"/>
              </a:spcBef>
              <a:spcAft>
                <a:spcPts val="0"/>
              </a:spcAft>
              <a:buSzPts val="1280"/>
              <a:buChar char="►"/>
            </a:pPr>
            <a:r>
              <a:rPr lang="en-US"/>
              <a:t>DEPENDENTS_OF  - DEPENDENT</a:t>
            </a:r>
            <a:endParaRPr/>
          </a:p>
        </p:txBody>
      </p:sp>
      <p:sp>
        <p:nvSpPr>
          <p:cNvPr id="644" name="Google Shape;644;p3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35</a:t>
            </a:fld>
            <a:endParaRPr/>
          </a:p>
        </p:txBody>
      </p:sp>
      <p:pic>
        <p:nvPicPr>
          <p:cNvPr id="645" name="Google Shape;645;p35" descr="C:\Users\Mahesh Kumar Jha\Downloads\CMRIT NEW LOGO-01.png"/>
          <p:cNvPicPr preferRelativeResize="0"/>
          <p:nvPr/>
        </p:nvPicPr>
        <p:blipFill rotWithShape="1">
          <a:blip r:embed="rId3">
            <a:alphaModFix/>
          </a:blip>
          <a:srcRect l="10242" t="16174" r="4217"/>
          <a:stretch/>
        </p:blipFill>
        <p:spPr>
          <a:xfrm>
            <a:off x="530225" y="429963"/>
            <a:ext cx="1744663" cy="1222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Google Shape;651;p3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36</a:t>
            </a:fld>
            <a:endParaRPr/>
          </a:p>
        </p:txBody>
      </p:sp>
      <p:sp>
        <p:nvSpPr>
          <p:cNvPr id="652" name="Google Shape;652;p36"/>
          <p:cNvSpPr txBox="1"/>
          <p:nvPr/>
        </p:nvSpPr>
        <p:spPr>
          <a:xfrm>
            <a:off x="383710" y="2218240"/>
            <a:ext cx="109661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a:solidFill>
                  <a:schemeClr val="dk1"/>
                </a:solidFill>
                <a:latin typeface="Times New Roman"/>
                <a:ea typeface="Times New Roman"/>
                <a:cs typeface="Times New Roman"/>
                <a:sym typeface="Times New Roman"/>
              </a:rPr>
              <a:t>Relationship Types, Relationship Sets, Roles, and Structural Constraints</a:t>
            </a:r>
            <a:endParaRPr sz="2000">
              <a:solidFill>
                <a:schemeClr val="dk1"/>
              </a:solidFill>
              <a:latin typeface="Times New Roman"/>
              <a:ea typeface="Times New Roman"/>
              <a:cs typeface="Times New Roman"/>
              <a:sym typeface="Times New Roman"/>
            </a:endParaRPr>
          </a:p>
        </p:txBody>
      </p:sp>
      <p:sp>
        <p:nvSpPr>
          <p:cNvPr id="653" name="Google Shape;653;p36"/>
          <p:cNvSpPr txBox="1"/>
          <p:nvPr/>
        </p:nvSpPr>
        <p:spPr>
          <a:xfrm>
            <a:off x="321365" y="2620513"/>
            <a:ext cx="11549269"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W</a:t>
            </a:r>
            <a:r>
              <a:rPr lang="en-US" sz="2000" i="0" u="none" strike="noStrike">
                <a:solidFill>
                  <a:schemeClr val="dk1"/>
                </a:solidFill>
                <a:latin typeface="Times New Roman"/>
                <a:ea typeface="Times New Roman"/>
                <a:cs typeface="Times New Roman"/>
                <a:sym typeface="Times New Roman"/>
              </a:rPr>
              <a:t>henever an attribute of one entity type refers to another entity type, some relationship exists.</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For example, the attribute Manager of DEPARTMENT refers to an employee who manages the department</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attribute Controlling_department of PROJECT refers to the department that controls the project</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In the ER model, these references should not be represented as attributes but as relationships</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Times New Roman"/>
              <a:ea typeface="Times New Roman"/>
              <a:cs typeface="Times New Roman"/>
              <a:sym typeface="Times New Roman"/>
            </a:endParaRPr>
          </a:p>
        </p:txBody>
      </p:sp>
      <p:sp>
        <p:nvSpPr>
          <p:cNvPr id="654" name="Google Shape;654;p36"/>
          <p:cNvSpPr txBox="1"/>
          <p:nvPr/>
        </p:nvSpPr>
        <p:spPr>
          <a:xfrm>
            <a:off x="383710" y="4051674"/>
            <a:ext cx="61092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a:solidFill>
                  <a:schemeClr val="dk1"/>
                </a:solidFill>
                <a:latin typeface="Times New Roman"/>
                <a:ea typeface="Times New Roman"/>
                <a:cs typeface="Times New Roman"/>
                <a:sym typeface="Times New Roman"/>
              </a:rPr>
              <a:t>Relationship Types, Sets, and Instances</a:t>
            </a:r>
            <a:endParaRPr sz="2000">
              <a:solidFill>
                <a:schemeClr val="dk1"/>
              </a:solidFill>
              <a:latin typeface="Times New Roman"/>
              <a:ea typeface="Times New Roman"/>
              <a:cs typeface="Times New Roman"/>
              <a:sym typeface="Times New Roman"/>
            </a:endParaRPr>
          </a:p>
        </p:txBody>
      </p:sp>
      <p:sp>
        <p:nvSpPr>
          <p:cNvPr id="655" name="Google Shape;655;p36"/>
          <p:cNvSpPr txBox="1"/>
          <p:nvPr/>
        </p:nvSpPr>
        <p:spPr>
          <a:xfrm>
            <a:off x="194867" y="4591943"/>
            <a:ext cx="11155017" cy="132343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US" sz="2000" b="0" i="0" u="none" strike="noStrike">
                <a:solidFill>
                  <a:schemeClr val="dk1"/>
                </a:solidFill>
                <a:latin typeface="Times New Roman"/>
                <a:ea typeface="Times New Roman"/>
                <a:cs typeface="Times New Roman"/>
                <a:sym typeface="Times New Roman"/>
              </a:rPr>
              <a:t>A </a:t>
            </a:r>
            <a:r>
              <a:rPr lang="en-US" sz="2000" b="1" i="0" u="none" strike="noStrike">
                <a:solidFill>
                  <a:schemeClr val="dk1"/>
                </a:solidFill>
                <a:latin typeface="Times New Roman"/>
                <a:ea typeface="Times New Roman"/>
                <a:cs typeface="Times New Roman"/>
                <a:sym typeface="Times New Roman"/>
              </a:rPr>
              <a:t>relationship type </a:t>
            </a:r>
            <a:r>
              <a:rPr lang="en-US" sz="2000" b="0" i="1" u="none" strike="noStrike">
                <a:solidFill>
                  <a:schemeClr val="dk1"/>
                </a:solidFill>
                <a:latin typeface="Times New Roman"/>
                <a:ea typeface="Times New Roman"/>
                <a:cs typeface="Times New Roman"/>
                <a:sym typeface="Times New Roman"/>
              </a:rPr>
              <a:t>R </a:t>
            </a:r>
            <a:r>
              <a:rPr lang="en-US" sz="2000" b="0" i="0" u="none" strike="noStrike">
                <a:solidFill>
                  <a:schemeClr val="dk1"/>
                </a:solidFill>
                <a:latin typeface="Times New Roman"/>
                <a:ea typeface="Times New Roman"/>
                <a:cs typeface="Times New Roman"/>
                <a:sym typeface="Times New Roman"/>
              </a:rPr>
              <a:t>among </a:t>
            </a:r>
            <a:r>
              <a:rPr lang="en-US" sz="2000" b="0" i="1" u="none" strike="noStrike">
                <a:solidFill>
                  <a:schemeClr val="dk1"/>
                </a:solidFill>
                <a:latin typeface="Times New Roman"/>
                <a:ea typeface="Times New Roman"/>
                <a:cs typeface="Times New Roman"/>
                <a:sym typeface="Times New Roman"/>
              </a:rPr>
              <a:t>n </a:t>
            </a:r>
            <a:r>
              <a:rPr lang="en-US" sz="2000" b="0" i="0" u="none" strike="noStrike">
                <a:solidFill>
                  <a:schemeClr val="dk1"/>
                </a:solidFill>
                <a:latin typeface="Times New Roman"/>
                <a:ea typeface="Times New Roman"/>
                <a:cs typeface="Times New Roman"/>
                <a:sym typeface="Times New Roman"/>
              </a:rPr>
              <a:t>entity types </a:t>
            </a:r>
            <a:r>
              <a:rPr lang="en-US" sz="2000" b="0" i="1" u="none" strike="noStrike">
                <a:solidFill>
                  <a:schemeClr val="dk1"/>
                </a:solidFill>
                <a:latin typeface="Times New Roman"/>
                <a:ea typeface="Times New Roman"/>
                <a:cs typeface="Times New Roman"/>
                <a:sym typeface="Times New Roman"/>
              </a:rPr>
              <a:t>E</a:t>
            </a:r>
            <a:r>
              <a:rPr lang="en-US" sz="2000" b="0" i="0" u="none" strike="noStrike">
                <a:solidFill>
                  <a:schemeClr val="dk1"/>
                </a:solidFill>
                <a:latin typeface="Times New Roman"/>
                <a:ea typeface="Times New Roman"/>
                <a:cs typeface="Times New Roman"/>
                <a:sym typeface="Times New Roman"/>
              </a:rPr>
              <a:t>1, </a:t>
            </a:r>
            <a:r>
              <a:rPr lang="en-US" sz="2000" b="0" i="1" u="none" strike="noStrike">
                <a:solidFill>
                  <a:schemeClr val="dk1"/>
                </a:solidFill>
                <a:latin typeface="Times New Roman"/>
                <a:ea typeface="Times New Roman"/>
                <a:cs typeface="Times New Roman"/>
                <a:sym typeface="Times New Roman"/>
              </a:rPr>
              <a:t>E</a:t>
            </a:r>
            <a:r>
              <a:rPr lang="en-US" sz="2000" b="0" i="0" u="none" strike="noStrike">
                <a:solidFill>
                  <a:schemeClr val="dk1"/>
                </a:solidFill>
                <a:latin typeface="Times New Roman"/>
                <a:ea typeface="Times New Roman"/>
                <a:cs typeface="Times New Roman"/>
                <a:sym typeface="Times New Roman"/>
              </a:rPr>
              <a:t>2, . . . , </a:t>
            </a:r>
            <a:r>
              <a:rPr lang="en-US" sz="2000" b="0" i="1" u="none" strike="noStrike">
                <a:solidFill>
                  <a:schemeClr val="dk1"/>
                </a:solidFill>
                <a:latin typeface="Times New Roman"/>
                <a:ea typeface="Times New Roman"/>
                <a:cs typeface="Times New Roman"/>
                <a:sym typeface="Times New Roman"/>
              </a:rPr>
              <a:t>En </a:t>
            </a:r>
            <a:r>
              <a:rPr lang="en-US" sz="2000" b="0" i="0" u="none" strike="noStrike">
                <a:solidFill>
                  <a:schemeClr val="dk1"/>
                </a:solidFill>
                <a:latin typeface="Times New Roman"/>
                <a:ea typeface="Times New Roman"/>
                <a:cs typeface="Times New Roman"/>
                <a:sym typeface="Times New Roman"/>
              </a:rPr>
              <a:t>defines a set of associations— or a </a:t>
            </a:r>
            <a:r>
              <a:rPr lang="en-US" sz="2000" b="1" i="0" u="none" strike="noStrike">
                <a:solidFill>
                  <a:schemeClr val="dk1"/>
                </a:solidFill>
                <a:latin typeface="Times New Roman"/>
                <a:ea typeface="Times New Roman"/>
                <a:cs typeface="Times New Roman"/>
                <a:sym typeface="Times New Roman"/>
              </a:rPr>
              <a:t>relationship set</a:t>
            </a:r>
            <a:r>
              <a:rPr lang="en-US" sz="2000" b="0" i="0" u="none" strike="noStrike">
                <a:solidFill>
                  <a:schemeClr val="dk1"/>
                </a:solidFill>
                <a:latin typeface="Times New Roman"/>
                <a:ea typeface="Times New Roman"/>
                <a:cs typeface="Times New Roman"/>
                <a:sym typeface="Times New Roman"/>
              </a:rPr>
              <a:t>—among entities from these entity types.</a:t>
            </a:r>
            <a:endParaRPr/>
          </a:p>
          <a:p>
            <a:pPr marL="342900" marR="0" lvl="0" indent="-342900" algn="l" rtl="0">
              <a:spcBef>
                <a:spcPts val="0"/>
              </a:spcBef>
              <a:spcAft>
                <a:spcPts val="0"/>
              </a:spcAft>
              <a:buClr>
                <a:schemeClr val="dk1"/>
              </a:buClr>
              <a:buSzPts val="2000"/>
              <a:buFont typeface="Arial"/>
              <a:buChar char="•"/>
            </a:pPr>
            <a:r>
              <a:rPr lang="en-US" sz="2000" b="0" i="0" u="none" strike="noStrike">
                <a:solidFill>
                  <a:schemeClr val="dk1"/>
                </a:solidFill>
                <a:latin typeface="Times New Roman"/>
                <a:ea typeface="Times New Roman"/>
                <a:cs typeface="Times New Roman"/>
                <a:sym typeface="Times New Roman"/>
              </a:rPr>
              <a:t>Similar to the case of entity types and entity sets, a relationship type and its corresponding relationship set are customarily referred to by the </a:t>
            </a:r>
            <a:r>
              <a:rPr lang="en-US" sz="2000" b="1" i="1" u="none" strike="noStrike">
                <a:solidFill>
                  <a:schemeClr val="dk1"/>
                </a:solidFill>
                <a:latin typeface="Times New Roman"/>
                <a:ea typeface="Times New Roman"/>
                <a:cs typeface="Times New Roman"/>
                <a:sym typeface="Times New Roman"/>
              </a:rPr>
              <a:t>same name</a:t>
            </a:r>
            <a:r>
              <a:rPr lang="en-US" sz="2000" b="0" i="0" u="none" strike="noStrike">
                <a:solidFill>
                  <a:schemeClr val="dk1"/>
                </a:solidFill>
                <a:latin typeface="Times New Roman"/>
                <a:ea typeface="Times New Roman"/>
                <a:cs typeface="Times New Roman"/>
                <a:sym typeface="Times New Roman"/>
              </a:rPr>
              <a:t>, R.</a:t>
            </a:r>
            <a:endParaRPr sz="2000">
              <a:solidFill>
                <a:schemeClr val="dk1"/>
              </a:solidFill>
              <a:latin typeface="Times New Roman"/>
              <a:ea typeface="Times New Roman"/>
              <a:cs typeface="Times New Roman"/>
              <a:sym typeface="Times New Roman"/>
            </a:endParaRPr>
          </a:p>
        </p:txBody>
      </p:sp>
      <p:pic>
        <p:nvPicPr>
          <p:cNvPr id="656" name="Google Shape;656;p36"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2" name="Google Shape;662;p3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37</a:t>
            </a:fld>
            <a:endParaRPr/>
          </a:p>
        </p:txBody>
      </p:sp>
      <p:sp>
        <p:nvSpPr>
          <p:cNvPr id="663" name="Google Shape;663;p37"/>
          <p:cNvSpPr txBox="1"/>
          <p:nvPr/>
        </p:nvSpPr>
        <p:spPr>
          <a:xfrm>
            <a:off x="589722" y="2490191"/>
            <a:ext cx="11602278"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sng">
                <a:solidFill>
                  <a:schemeClr val="dk1"/>
                </a:solidFill>
                <a:latin typeface="Times New Roman"/>
                <a:ea typeface="Times New Roman"/>
                <a:cs typeface="Times New Roman"/>
                <a:sym typeface="Times New Roman"/>
              </a:rPr>
              <a:t>Relationship</a:t>
            </a:r>
            <a:r>
              <a:rPr lang="en-US" sz="2400" b="1" i="0">
                <a:solidFill>
                  <a:schemeClr val="dk1"/>
                </a:solidFill>
                <a:latin typeface="Times New Roman"/>
                <a:ea typeface="Times New Roman"/>
                <a:cs typeface="Times New Roman"/>
                <a:sym typeface="Times New Roman"/>
              </a:rPr>
              <a:t> – Mapping Cardinality </a:t>
            </a:r>
            <a:endParaRPr sz="2400" b="1" i="0" u="sng">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b="0" i="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0" i="0">
                <a:solidFill>
                  <a:schemeClr val="dk1"/>
                </a:solidFill>
                <a:latin typeface="Times New Roman"/>
                <a:ea typeface="Times New Roman"/>
                <a:cs typeface="Times New Roman"/>
                <a:sym typeface="Times New Roman"/>
              </a:rPr>
              <a:t>A relationship is represented by diamond shape in ER diagram, it shows the relationship among entities. There are four types of relationships</a:t>
            </a:r>
            <a:endParaRPr/>
          </a:p>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There are four types of relationships</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1. One to One</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2. One to Many</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3. Many to One</a:t>
            </a:r>
            <a:endParaRPr/>
          </a:p>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4. Many to Many</a:t>
            </a:r>
            <a:endParaRPr sz="2400">
              <a:solidFill>
                <a:schemeClr val="dk1"/>
              </a:solidFill>
              <a:latin typeface="Times New Roman"/>
              <a:ea typeface="Times New Roman"/>
              <a:cs typeface="Times New Roman"/>
              <a:sym typeface="Times New Roman"/>
            </a:endParaRPr>
          </a:p>
        </p:txBody>
      </p:sp>
      <p:pic>
        <p:nvPicPr>
          <p:cNvPr id="664" name="Google Shape;664;p37"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70" name="Google Shape;670;p3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38</a:t>
            </a:fld>
            <a:endParaRPr/>
          </a:p>
        </p:txBody>
      </p:sp>
      <p:sp>
        <p:nvSpPr>
          <p:cNvPr id="671" name="Google Shape;671;p38"/>
          <p:cNvSpPr txBox="1"/>
          <p:nvPr/>
        </p:nvSpPr>
        <p:spPr>
          <a:xfrm>
            <a:off x="414131" y="2507300"/>
            <a:ext cx="11363738"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a:solidFill>
                  <a:schemeClr val="dk1"/>
                </a:solidFill>
                <a:latin typeface="Times New Roman"/>
                <a:ea typeface="Times New Roman"/>
                <a:cs typeface="Times New Roman"/>
                <a:sym typeface="Times New Roman"/>
              </a:rPr>
              <a:t>1. One to One Relationship</a:t>
            </a:r>
            <a:endParaRPr/>
          </a:p>
          <a:p>
            <a:pPr marL="0" marR="0" lvl="0" indent="0" algn="l" rtl="0">
              <a:spcBef>
                <a:spcPts val="0"/>
              </a:spcBef>
              <a:spcAft>
                <a:spcPts val="0"/>
              </a:spcAft>
              <a:buNone/>
            </a:pPr>
            <a:r>
              <a:rPr lang="en-US" sz="2800" b="0" i="0">
                <a:solidFill>
                  <a:schemeClr val="dk1"/>
                </a:solidFill>
                <a:latin typeface="Times New Roman"/>
                <a:ea typeface="Times New Roman"/>
                <a:cs typeface="Times New Roman"/>
                <a:sym typeface="Times New Roman"/>
              </a:rPr>
              <a:t>When a single instance of an entity is associated with a single instance of another entity then it is called one to one relationship. For example, a person has only one passport and a passport is given to one person.</a:t>
            </a:r>
            <a:endParaRPr/>
          </a:p>
        </p:txBody>
      </p:sp>
      <p:grpSp>
        <p:nvGrpSpPr>
          <p:cNvPr id="672" name="Google Shape;672;p38"/>
          <p:cNvGrpSpPr/>
          <p:nvPr/>
        </p:nvGrpSpPr>
        <p:grpSpPr>
          <a:xfrm>
            <a:off x="5098771" y="4651772"/>
            <a:ext cx="6679098" cy="874117"/>
            <a:chOff x="3869636" y="5261372"/>
            <a:chExt cx="6679098" cy="874117"/>
          </a:xfrm>
        </p:grpSpPr>
        <p:sp>
          <p:nvSpPr>
            <p:cNvPr id="673" name="Google Shape;673;p38"/>
            <p:cNvSpPr/>
            <p:nvPr/>
          </p:nvSpPr>
          <p:spPr>
            <a:xfrm>
              <a:off x="3869636" y="5393635"/>
              <a:ext cx="1722782" cy="60960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Person</a:t>
              </a:r>
              <a:endParaRPr sz="1800">
                <a:solidFill>
                  <a:schemeClr val="lt1"/>
                </a:solidFill>
                <a:latin typeface="Arial"/>
                <a:ea typeface="Arial"/>
                <a:cs typeface="Arial"/>
                <a:sym typeface="Arial"/>
              </a:endParaRPr>
            </a:p>
          </p:txBody>
        </p:sp>
        <p:sp>
          <p:nvSpPr>
            <p:cNvPr id="674" name="Google Shape;674;p38"/>
            <p:cNvSpPr/>
            <p:nvPr/>
          </p:nvSpPr>
          <p:spPr>
            <a:xfrm>
              <a:off x="6506820" y="5261372"/>
              <a:ext cx="1497495" cy="874117"/>
            </a:xfrm>
            <a:prstGeom prst="diamond">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has</a:t>
              </a:r>
              <a:endParaRPr sz="1800">
                <a:solidFill>
                  <a:schemeClr val="lt1"/>
                </a:solidFill>
                <a:latin typeface="Arial"/>
                <a:ea typeface="Arial"/>
                <a:cs typeface="Arial"/>
                <a:sym typeface="Arial"/>
              </a:endParaRPr>
            </a:p>
          </p:txBody>
        </p:sp>
        <p:sp>
          <p:nvSpPr>
            <p:cNvPr id="675" name="Google Shape;675;p38"/>
            <p:cNvSpPr/>
            <p:nvPr/>
          </p:nvSpPr>
          <p:spPr>
            <a:xfrm>
              <a:off x="8825952" y="5393635"/>
              <a:ext cx="1722782" cy="60960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Phone</a:t>
              </a:r>
              <a:endParaRPr sz="1800">
                <a:solidFill>
                  <a:schemeClr val="lt1"/>
                </a:solidFill>
                <a:latin typeface="Arial"/>
                <a:ea typeface="Arial"/>
                <a:cs typeface="Arial"/>
                <a:sym typeface="Arial"/>
              </a:endParaRPr>
            </a:p>
          </p:txBody>
        </p:sp>
        <p:cxnSp>
          <p:nvCxnSpPr>
            <p:cNvPr id="676" name="Google Shape;676;p38"/>
            <p:cNvCxnSpPr/>
            <p:nvPr/>
          </p:nvCxnSpPr>
          <p:spPr>
            <a:xfrm rot="10800000">
              <a:off x="5592419" y="5698431"/>
              <a:ext cx="914401" cy="0"/>
            </a:xfrm>
            <a:prstGeom prst="straightConnector1">
              <a:avLst/>
            </a:prstGeom>
            <a:noFill/>
            <a:ln w="9525" cap="rnd" cmpd="sng">
              <a:solidFill>
                <a:schemeClr val="accent1"/>
              </a:solidFill>
              <a:prstDash val="solid"/>
              <a:round/>
              <a:headEnd type="none" w="sm" len="sm"/>
              <a:tailEnd type="none" w="sm" len="sm"/>
            </a:ln>
          </p:spPr>
        </p:cxnSp>
        <p:cxnSp>
          <p:nvCxnSpPr>
            <p:cNvPr id="677" name="Google Shape;677;p38"/>
            <p:cNvCxnSpPr/>
            <p:nvPr/>
          </p:nvCxnSpPr>
          <p:spPr>
            <a:xfrm rot="10800000">
              <a:off x="8004315" y="5715455"/>
              <a:ext cx="914401" cy="0"/>
            </a:xfrm>
            <a:prstGeom prst="straightConnector1">
              <a:avLst/>
            </a:prstGeom>
            <a:noFill/>
            <a:ln w="9525" cap="rnd" cmpd="sng">
              <a:solidFill>
                <a:schemeClr val="accent1"/>
              </a:solidFill>
              <a:prstDash val="solid"/>
              <a:round/>
              <a:headEnd type="none" w="sm" len="sm"/>
              <a:tailEnd type="none" w="sm" len="sm"/>
            </a:ln>
          </p:spPr>
        </p:cxnSp>
        <p:sp>
          <p:nvSpPr>
            <p:cNvPr id="678" name="Google Shape;678;p38"/>
            <p:cNvSpPr/>
            <p:nvPr/>
          </p:nvSpPr>
          <p:spPr>
            <a:xfrm>
              <a:off x="6096000" y="5393635"/>
              <a:ext cx="225287" cy="19878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1</a:t>
              </a:r>
              <a:endParaRPr sz="1800">
                <a:solidFill>
                  <a:schemeClr val="lt1"/>
                </a:solidFill>
                <a:latin typeface="Arial"/>
                <a:ea typeface="Arial"/>
                <a:cs typeface="Arial"/>
                <a:sym typeface="Arial"/>
              </a:endParaRPr>
            </a:p>
          </p:txBody>
        </p:sp>
        <p:sp>
          <p:nvSpPr>
            <p:cNvPr id="679" name="Google Shape;679;p38"/>
            <p:cNvSpPr/>
            <p:nvPr/>
          </p:nvSpPr>
          <p:spPr>
            <a:xfrm>
              <a:off x="8302490" y="5413513"/>
              <a:ext cx="225287" cy="19878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1</a:t>
              </a:r>
              <a:endParaRPr sz="1800">
                <a:solidFill>
                  <a:schemeClr val="lt1"/>
                </a:solidFill>
                <a:latin typeface="Arial"/>
                <a:ea typeface="Arial"/>
                <a:cs typeface="Arial"/>
                <a:sym typeface="Arial"/>
              </a:endParaRPr>
            </a:p>
          </p:txBody>
        </p:sp>
      </p:grpSp>
      <p:pic>
        <p:nvPicPr>
          <p:cNvPr id="680" name="Google Shape;680;p38"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6" name="Google Shape;686;p3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39</a:t>
            </a:fld>
            <a:endParaRPr/>
          </a:p>
        </p:txBody>
      </p:sp>
      <p:sp>
        <p:nvSpPr>
          <p:cNvPr id="687" name="Google Shape;687;p39"/>
          <p:cNvSpPr txBox="1"/>
          <p:nvPr/>
        </p:nvSpPr>
        <p:spPr>
          <a:xfrm>
            <a:off x="300790" y="2114238"/>
            <a:ext cx="493050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a:solidFill>
                  <a:schemeClr val="dk1"/>
                </a:solidFill>
                <a:latin typeface="Times New Roman"/>
                <a:ea typeface="Times New Roman"/>
                <a:cs typeface="Times New Roman"/>
                <a:sym typeface="Times New Roman"/>
              </a:rPr>
              <a:t>One to Many Relationship</a:t>
            </a:r>
            <a:endParaRPr/>
          </a:p>
        </p:txBody>
      </p:sp>
      <p:sp>
        <p:nvSpPr>
          <p:cNvPr id="688" name="Google Shape;688;p39"/>
          <p:cNvSpPr txBox="1"/>
          <p:nvPr/>
        </p:nvSpPr>
        <p:spPr>
          <a:xfrm>
            <a:off x="281609" y="2679065"/>
            <a:ext cx="11628782"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0" i="0">
                <a:solidFill>
                  <a:schemeClr val="dk1"/>
                </a:solidFill>
                <a:latin typeface="Times New Roman"/>
                <a:ea typeface="Times New Roman"/>
                <a:cs typeface="Times New Roman"/>
                <a:sym typeface="Times New Roman"/>
              </a:rPr>
              <a:t>When a single instance of an entity is associated with more than one instances of another entity then it is called one to many relationship. For example – a customer can place many orders but a order cannot be placed by many customers</a:t>
            </a:r>
            <a:endParaRPr sz="2800">
              <a:solidFill>
                <a:schemeClr val="dk1"/>
              </a:solidFill>
              <a:latin typeface="Times New Roman"/>
              <a:ea typeface="Times New Roman"/>
              <a:cs typeface="Times New Roman"/>
              <a:sym typeface="Times New Roman"/>
            </a:endParaRPr>
          </a:p>
        </p:txBody>
      </p:sp>
      <p:grpSp>
        <p:nvGrpSpPr>
          <p:cNvPr id="689" name="Google Shape;689;p39"/>
          <p:cNvGrpSpPr/>
          <p:nvPr/>
        </p:nvGrpSpPr>
        <p:grpSpPr>
          <a:xfrm>
            <a:off x="5231293" y="4923790"/>
            <a:ext cx="6679098" cy="874117"/>
            <a:chOff x="3869636" y="5261372"/>
            <a:chExt cx="6679098" cy="874117"/>
          </a:xfrm>
        </p:grpSpPr>
        <p:sp>
          <p:nvSpPr>
            <p:cNvPr id="690" name="Google Shape;690;p39"/>
            <p:cNvSpPr/>
            <p:nvPr/>
          </p:nvSpPr>
          <p:spPr>
            <a:xfrm>
              <a:off x="3869636" y="5393635"/>
              <a:ext cx="1722782" cy="60960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Customer</a:t>
              </a:r>
              <a:endParaRPr sz="1600">
                <a:solidFill>
                  <a:schemeClr val="lt1"/>
                </a:solidFill>
                <a:latin typeface="Arial"/>
                <a:ea typeface="Arial"/>
                <a:cs typeface="Arial"/>
                <a:sym typeface="Arial"/>
              </a:endParaRPr>
            </a:p>
          </p:txBody>
        </p:sp>
        <p:sp>
          <p:nvSpPr>
            <p:cNvPr id="691" name="Google Shape;691;p39"/>
            <p:cNvSpPr/>
            <p:nvPr/>
          </p:nvSpPr>
          <p:spPr>
            <a:xfrm>
              <a:off x="6506820" y="5261372"/>
              <a:ext cx="1497495" cy="874117"/>
            </a:xfrm>
            <a:prstGeom prst="diamond">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Placed</a:t>
              </a:r>
              <a:endParaRPr sz="1400">
                <a:solidFill>
                  <a:schemeClr val="lt1"/>
                </a:solidFill>
                <a:latin typeface="Arial"/>
                <a:ea typeface="Arial"/>
                <a:cs typeface="Arial"/>
                <a:sym typeface="Arial"/>
              </a:endParaRPr>
            </a:p>
          </p:txBody>
        </p:sp>
        <p:sp>
          <p:nvSpPr>
            <p:cNvPr id="692" name="Google Shape;692;p39"/>
            <p:cNvSpPr/>
            <p:nvPr/>
          </p:nvSpPr>
          <p:spPr>
            <a:xfrm>
              <a:off x="8825952" y="5393635"/>
              <a:ext cx="1722782" cy="60960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Order</a:t>
              </a:r>
              <a:endParaRPr sz="1600">
                <a:solidFill>
                  <a:schemeClr val="lt1"/>
                </a:solidFill>
                <a:latin typeface="Arial"/>
                <a:ea typeface="Arial"/>
                <a:cs typeface="Arial"/>
                <a:sym typeface="Arial"/>
              </a:endParaRPr>
            </a:p>
          </p:txBody>
        </p:sp>
        <p:cxnSp>
          <p:nvCxnSpPr>
            <p:cNvPr id="693" name="Google Shape;693;p39"/>
            <p:cNvCxnSpPr/>
            <p:nvPr/>
          </p:nvCxnSpPr>
          <p:spPr>
            <a:xfrm rot="10800000">
              <a:off x="5592419" y="5698431"/>
              <a:ext cx="914401" cy="0"/>
            </a:xfrm>
            <a:prstGeom prst="straightConnector1">
              <a:avLst/>
            </a:prstGeom>
            <a:noFill/>
            <a:ln w="9525" cap="rnd" cmpd="sng">
              <a:solidFill>
                <a:schemeClr val="accent1"/>
              </a:solidFill>
              <a:prstDash val="solid"/>
              <a:round/>
              <a:headEnd type="none" w="sm" len="sm"/>
              <a:tailEnd type="none" w="sm" len="sm"/>
            </a:ln>
          </p:spPr>
        </p:cxnSp>
        <p:cxnSp>
          <p:nvCxnSpPr>
            <p:cNvPr id="694" name="Google Shape;694;p39"/>
            <p:cNvCxnSpPr/>
            <p:nvPr/>
          </p:nvCxnSpPr>
          <p:spPr>
            <a:xfrm rot="10800000">
              <a:off x="8004315" y="5715455"/>
              <a:ext cx="914401" cy="0"/>
            </a:xfrm>
            <a:prstGeom prst="straightConnector1">
              <a:avLst/>
            </a:prstGeom>
            <a:noFill/>
            <a:ln w="9525" cap="rnd" cmpd="sng">
              <a:solidFill>
                <a:schemeClr val="accent1"/>
              </a:solidFill>
              <a:prstDash val="solid"/>
              <a:round/>
              <a:headEnd type="none" w="sm" len="sm"/>
              <a:tailEnd type="none" w="sm" len="sm"/>
            </a:ln>
          </p:spPr>
        </p:cxnSp>
        <p:sp>
          <p:nvSpPr>
            <p:cNvPr id="695" name="Google Shape;695;p39"/>
            <p:cNvSpPr/>
            <p:nvPr/>
          </p:nvSpPr>
          <p:spPr>
            <a:xfrm>
              <a:off x="6096000" y="5393635"/>
              <a:ext cx="225287" cy="19878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1</a:t>
              </a:r>
              <a:endParaRPr sz="1600">
                <a:solidFill>
                  <a:schemeClr val="lt1"/>
                </a:solidFill>
                <a:latin typeface="Arial"/>
                <a:ea typeface="Arial"/>
                <a:cs typeface="Arial"/>
                <a:sym typeface="Arial"/>
              </a:endParaRPr>
            </a:p>
          </p:txBody>
        </p:sp>
        <p:sp>
          <p:nvSpPr>
            <p:cNvPr id="696" name="Google Shape;696;p39"/>
            <p:cNvSpPr/>
            <p:nvPr/>
          </p:nvSpPr>
          <p:spPr>
            <a:xfrm>
              <a:off x="8302490" y="5413513"/>
              <a:ext cx="225287" cy="19878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M</a:t>
              </a:r>
              <a:endParaRPr sz="1600">
                <a:solidFill>
                  <a:schemeClr val="lt1"/>
                </a:solidFill>
                <a:latin typeface="Arial"/>
                <a:ea typeface="Arial"/>
                <a:cs typeface="Arial"/>
                <a:sym typeface="Arial"/>
              </a:endParaRPr>
            </a:p>
          </p:txBody>
        </p:sp>
      </p:grpSp>
      <p:pic>
        <p:nvPicPr>
          <p:cNvPr id="697" name="Google Shape;697;p39"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
          <p:cNvSpPr txBox="1">
            <a:spLocks noGrp="1"/>
          </p:cNvSpPr>
          <p:nvPr>
            <p:ph type="title"/>
          </p:nvPr>
        </p:nvSpPr>
        <p:spPr>
          <a:xfrm>
            <a:off x="1450975" y="803564"/>
            <a:ext cx="9928225" cy="6156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i="0" u="none" strike="noStrike">
                <a:latin typeface="Times New Roman"/>
                <a:ea typeface="Times New Roman"/>
                <a:cs typeface="Times New Roman"/>
                <a:sym typeface="Times New Roman"/>
              </a:rPr>
              <a:t>Characteristics of the Database Approach</a:t>
            </a:r>
            <a:endParaRPr sz="2800" b="1">
              <a:solidFill>
                <a:schemeClr val="lt1"/>
              </a:solidFill>
              <a:latin typeface="Arial"/>
              <a:ea typeface="Arial"/>
              <a:cs typeface="Arial"/>
              <a:sym typeface="Arial"/>
            </a:endParaRPr>
          </a:p>
        </p:txBody>
      </p:sp>
      <p:sp>
        <p:nvSpPr>
          <p:cNvPr id="285" name="Google Shape;285;p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alibri"/>
                <a:ea typeface="Calibri"/>
                <a:cs typeface="Calibri"/>
                <a:sym typeface="Calibri"/>
              </a:rPr>
              <a:t>4</a:t>
            </a:fld>
            <a:endParaRPr sz="2800">
              <a:solidFill>
                <a:schemeClr val="lt1"/>
              </a:solidFill>
              <a:latin typeface="Calibri"/>
              <a:ea typeface="Calibri"/>
              <a:cs typeface="Calibri"/>
              <a:sym typeface="Calibri"/>
            </a:endParaRPr>
          </a:p>
        </p:txBody>
      </p:sp>
      <p:pic>
        <p:nvPicPr>
          <p:cNvPr id="286" name="Google Shape;286;p4" descr="C:\Users\Mahesh Kumar Jha\Downloads\CMRIT NEW LOGO-01.png"/>
          <p:cNvPicPr preferRelativeResize="0"/>
          <p:nvPr/>
        </p:nvPicPr>
        <p:blipFill rotWithShape="1">
          <a:blip r:embed="rId3">
            <a:alphaModFix/>
          </a:blip>
          <a:srcRect l="10242" t="16174" r="4217"/>
          <a:stretch/>
        </p:blipFill>
        <p:spPr>
          <a:xfrm>
            <a:off x="530225" y="606425"/>
            <a:ext cx="1744663" cy="1222375"/>
          </a:xfrm>
          <a:prstGeom prst="rect">
            <a:avLst/>
          </a:prstGeom>
          <a:noFill/>
          <a:ln>
            <a:noFill/>
          </a:ln>
        </p:spPr>
      </p:pic>
      <p:sp>
        <p:nvSpPr>
          <p:cNvPr id="287" name="Google Shape;287;p4"/>
          <p:cNvSpPr txBox="1"/>
          <p:nvPr/>
        </p:nvSpPr>
        <p:spPr>
          <a:xfrm>
            <a:off x="420273" y="2106140"/>
            <a:ext cx="8696018" cy="169277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600"/>
              <a:buFont typeface="Arial"/>
              <a:buChar char="•"/>
            </a:pPr>
            <a:r>
              <a:rPr lang="en-US" sz="2600" b="0" i="0" u="none" strike="noStrike">
                <a:solidFill>
                  <a:schemeClr val="dk1"/>
                </a:solidFill>
                <a:latin typeface="Times New Roman"/>
                <a:ea typeface="Times New Roman"/>
                <a:cs typeface="Times New Roman"/>
                <a:sym typeface="Times New Roman"/>
              </a:rPr>
              <a:t>Self-describing nature of a database system</a:t>
            </a:r>
            <a:endParaRPr/>
          </a:p>
          <a:p>
            <a:pPr marL="342900" marR="0" lvl="0" indent="-342900" algn="l" rtl="0">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Insulation between programs and data, and data abstraction</a:t>
            </a:r>
            <a:endParaRPr/>
          </a:p>
          <a:p>
            <a:pPr marL="342900" marR="0" lvl="0" indent="-342900" algn="l" rtl="0">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Support of multiple views of the data</a:t>
            </a:r>
            <a:endParaRPr/>
          </a:p>
          <a:p>
            <a:pPr marL="342900" marR="0" lvl="0" indent="-342900" algn="l" rtl="0">
              <a:spcBef>
                <a:spcPts val="0"/>
              </a:spcBef>
              <a:spcAft>
                <a:spcPts val="0"/>
              </a:spcAft>
              <a:buClr>
                <a:schemeClr val="dk1"/>
              </a:buClr>
              <a:buSzPts val="2600"/>
              <a:buFont typeface="Arial"/>
              <a:buChar char="•"/>
            </a:pPr>
            <a:r>
              <a:rPr lang="en-US" sz="2600">
                <a:solidFill>
                  <a:schemeClr val="dk1"/>
                </a:solidFill>
                <a:latin typeface="Times New Roman"/>
                <a:ea typeface="Times New Roman"/>
                <a:cs typeface="Times New Roman"/>
                <a:sym typeface="Times New Roman"/>
              </a:rPr>
              <a:t>Sharing of data and multiuser transaction processing</a:t>
            </a:r>
            <a:endParaRPr sz="2600">
              <a:solidFill>
                <a:schemeClr val="dk1"/>
              </a:solidFill>
              <a:latin typeface="Times New Roman"/>
              <a:ea typeface="Times New Roman"/>
              <a:cs typeface="Times New Roman"/>
              <a:sym typeface="Times New Roman"/>
            </a:endParaRPr>
          </a:p>
        </p:txBody>
      </p:sp>
      <p:sp>
        <p:nvSpPr>
          <p:cNvPr id="288" name="Google Shape;288;p4"/>
          <p:cNvSpPr txBox="1"/>
          <p:nvPr/>
        </p:nvSpPr>
        <p:spPr>
          <a:xfrm>
            <a:off x="258417" y="3977402"/>
            <a:ext cx="11390245"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Self-describing nature of a database system</a:t>
            </a:r>
            <a:endParaRPr/>
          </a:p>
          <a:p>
            <a:pPr marL="342900" marR="0" lvl="0" indent="-203200" algn="l" rtl="0">
              <a:spcBef>
                <a:spcPts val="0"/>
              </a:spcBef>
              <a:spcAft>
                <a:spcPts val="0"/>
              </a:spcAft>
              <a:buClr>
                <a:schemeClr val="dk1"/>
              </a:buClr>
              <a:buSzPts val="2200"/>
              <a:buFont typeface="Arial"/>
              <a:buNone/>
            </a:pPr>
            <a:endParaRPr sz="2200" b="0" i="0" u="none" strike="noStrike">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2200"/>
              <a:buFont typeface="Arial"/>
              <a:buChar char="•"/>
            </a:pPr>
            <a:r>
              <a:rPr lang="en-US" sz="2200" b="0" i="0" u="none" strike="noStrike">
                <a:solidFill>
                  <a:schemeClr val="dk1"/>
                </a:solidFill>
                <a:latin typeface="Times New Roman"/>
                <a:ea typeface="Times New Roman"/>
                <a:cs typeface="Times New Roman"/>
                <a:sym typeface="Times New Roman"/>
              </a:rPr>
              <a:t>Database system contains not only the database itself but also a complete definition or description of the database structure and constraints</a:t>
            </a:r>
            <a:endParaRPr/>
          </a:p>
          <a:p>
            <a:pPr marL="342900" marR="0" lvl="0" indent="-342900" algn="just" rtl="0">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This definition is stored in the DBMS catalog, which contains information such as the structure of each file, the type and storage format of each data item, and various constraints on the data. The information stored in the catalog is called meta-data, and it describes the structure of the primary database</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3" name="Google Shape;703;p4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40</a:t>
            </a:fld>
            <a:endParaRPr/>
          </a:p>
        </p:txBody>
      </p:sp>
      <p:sp>
        <p:nvSpPr>
          <p:cNvPr id="704" name="Google Shape;704;p40"/>
          <p:cNvSpPr txBox="1"/>
          <p:nvPr/>
        </p:nvSpPr>
        <p:spPr>
          <a:xfrm>
            <a:off x="320494" y="2405690"/>
            <a:ext cx="42835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a:solidFill>
                  <a:schemeClr val="dk1"/>
                </a:solidFill>
                <a:latin typeface="Times New Roman"/>
                <a:ea typeface="Times New Roman"/>
                <a:cs typeface="Times New Roman"/>
                <a:sym typeface="Times New Roman"/>
              </a:rPr>
              <a:t>Many to One Relationship</a:t>
            </a:r>
            <a:endParaRPr/>
          </a:p>
        </p:txBody>
      </p:sp>
      <p:sp>
        <p:nvSpPr>
          <p:cNvPr id="705" name="Google Shape;705;p40"/>
          <p:cNvSpPr txBox="1"/>
          <p:nvPr/>
        </p:nvSpPr>
        <p:spPr>
          <a:xfrm>
            <a:off x="385969" y="2974983"/>
            <a:ext cx="1142006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a:solidFill>
                  <a:schemeClr val="dk1"/>
                </a:solidFill>
                <a:latin typeface="Times New Roman"/>
                <a:ea typeface="Times New Roman"/>
                <a:cs typeface="Times New Roman"/>
                <a:sym typeface="Times New Roman"/>
              </a:rPr>
              <a:t>When more than one instances of an entity is associated with a single instance of another entity then it is called many to one relationship. For example – many students can study in a single college but a student cannot study in many colleges at the same time.</a:t>
            </a:r>
            <a:endParaRPr sz="2800">
              <a:solidFill>
                <a:schemeClr val="dk1"/>
              </a:solidFill>
              <a:latin typeface="Times New Roman"/>
              <a:ea typeface="Times New Roman"/>
              <a:cs typeface="Times New Roman"/>
              <a:sym typeface="Times New Roman"/>
            </a:endParaRPr>
          </a:p>
        </p:txBody>
      </p:sp>
      <p:grpSp>
        <p:nvGrpSpPr>
          <p:cNvPr id="706" name="Google Shape;706;p40"/>
          <p:cNvGrpSpPr/>
          <p:nvPr/>
        </p:nvGrpSpPr>
        <p:grpSpPr>
          <a:xfrm>
            <a:off x="5126933" y="5097081"/>
            <a:ext cx="6679098" cy="874117"/>
            <a:chOff x="3869636" y="5261372"/>
            <a:chExt cx="6679098" cy="874117"/>
          </a:xfrm>
        </p:grpSpPr>
        <p:sp>
          <p:nvSpPr>
            <p:cNvPr id="707" name="Google Shape;707;p40"/>
            <p:cNvSpPr/>
            <p:nvPr/>
          </p:nvSpPr>
          <p:spPr>
            <a:xfrm>
              <a:off x="3869636" y="5393635"/>
              <a:ext cx="1722782" cy="60960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Students</a:t>
              </a:r>
              <a:endParaRPr sz="1800">
                <a:solidFill>
                  <a:schemeClr val="lt1"/>
                </a:solidFill>
                <a:latin typeface="Arial"/>
                <a:ea typeface="Arial"/>
                <a:cs typeface="Arial"/>
                <a:sym typeface="Arial"/>
              </a:endParaRPr>
            </a:p>
          </p:txBody>
        </p:sp>
        <p:sp>
          <p:nvSpPr>
            <p:cNvPr id="708" name="Google Shape;708;p40"/>
            <p:cNvSpPr/>
            <p:nvPr/>
          </p:nvSpPr>
          <p:spPr>
            <a:xfrm>
              <a:off x="6506820" y="5261372"/>
              <a:ext cx="1497495" cy="874117"/>
            </a:xfrm>
            <a:prstGeom prst="diamond">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Study</a:t>
              </a:r>
              <a:endParaRPr sz="1600">
                <a:solidFill>
                  <a:schemeClr val="lt1"/>
                </a:solidFill>
                <a:latin typeface="Arial"/>
                <a:ea typeface="Arial"/>
                <a:cs typeface="Arial"/>
                <a:sym typeface="Arial"/>
              </a:endParaRPr>
            </a:p>
          </p:txBody>
        </p:sp>
        <p:sp>
          <p:nvSpPr>
            <p:cNvPr id="709" name="Google Shape;709;p40"/>
            <p:cNvSpPr/>
            <p:nvPr/>
          </p:nvSpPr>
          <p:spPr>
            <a:xfrm>
              <a:off x="8825952" y="5393635"/>
              <a:ext cx="1722782" cy="60960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College</a:t>
              </a:r>
              <a:endParaRPr sz="1800">
                <a:solidFill>
                  <a:schemeClr val="lt1"/>
                </a:solidFill>
                <a:latin typeface="Arial"/>
                <a:ea typeface="Arial"/>
                <a:cs typeface="Arial"/>
                <a:sym typeface="Arial"/>
              </a:endParaRPr>
            </a:p>
          </p:txBody>
        </p:sp>
        <p:cxnSp>
          <p:nvCxnSpPr>
            <p:cNvPr id="710" name="Google Shape;710;p40"/>
            <p:cNvCxnSpPr/>
            <p:nvPr/>
          </p:nvCxnSpPr>
          <p:spPr>
            <a:xfrm rot="10800000">
              <a:off x="5592419" y="5698431"/>
              <a:ext cx="914401" cy="0"/>
            </a:xfrm>
            <a:prstGeom prst="straightConnector1">
              <a:avLst/>
            </a:prstGeom>
            <a:noFill/>
            <a:ln w="9525" cap="rnd" cmpd="sng">
              <a:solidFill>
                <a:schemeClr val="accent1"/>
              </a:solidFill>
              <a:prstDash val="solid"/>
              <a:round/>
              <a:headEnd type="none" w="sm" len="sm"/>
              <a:tailEnd type="none" w="sm" len="sm"/>
            </a:ln>
          </p:spPr>
        </p:cxnSp>
        <p:cxnSp>
          <p:nvCxnSpPr>
            <p:cNvPr id="711" name="Google Shape;711;p40"/>
            <p:cNvCxnSpPr/>
            <p:nvPr/>
          </p:nvCxnSpPr>
          <p:spPr>
            <a:xfrm rot="10800000">
              <a:off x="8004315" y="5715455"/>
              <a:ext cx="914401" cy="0"/>
            </a:xfrm>
            <a:prstGeom prst="straightConnector1">
              <a:avLst/>
            </a:prstGeom>
            <a:noFill/>
            <a:ln w="9525" cap="rnd" cmpd="sng">
              <a:solidFill>
                <a:schemeClr val="accent1"/>
              </a:solidFill>
              <a:prstDash val="solid"/>
              <a:round/>
              <a:headEnd type="none" w="sm" len="sm"/>
              <a:tailEnd type="none" w="sm" len="sm"/>
            </a:ln>
          </p:spPr>
        </p:cxnSp>
        <p:sp>
          <p:nvSpPr>
            <p:cNvPr id="712" name="Google Shape;712;p40"/>
            <p:cNvSpPr/>
            <p:nvPr/>
          </p:nvSpPr>
          <p:spPr>
            <a:xfrm>
              <a:off x="6096000" y="5393635"/>
              <a:ext cx="225287" cy="19878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M</a:t>
              </a:r>
              <a:endParaRPr sz="1800">
                <a:solidFill>
                  <a:schemeClr val="lt1"/>
                </a:solidFill>
                <a:latin typeface="Arial"/>
                <a:ea typeface="Arial"/>
                <a:cs typeface="Arial"/>
                <a:sym typeface="Arial"/>
              </a:endParaRPr>
            </a:p>
          </p:txBody>
        </p:sp>
        <p:sp>
          <p:nvSpPr>
            <p:cNvPr id="713" name="Google Shape;713;p40"/>
            <p:cNvSpPr/>
            <p:nvPr/>
          </p:nvSpPr>
          <p:spPr>
            <a:xfrm>
              <a:off x="8302490" y="5413513"/>
              <a:ext cx="225287" cy="19878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1</a:t>
              </a:r>
              <a:endParaRPr sz="1800">
                <a:solidFill>
                  <a:schemeClr val="lt1"/>
                </a:solidFill>
                <a:latin typeface="Arial"/>
                <a:ea typeface="Arial"/>
                <a:cs typeface="Arial"/>
                <a:sym typeface="Arial"/>
              </a:endParaRPr>
            </a:p>
          </p:txBody>
        </p:sp>
      </p:grpSp>
      <p:pic>
        <p:nvPicPr>
          <p:cNvPr id="714" name="Google Shape;714;p40"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0" name="Google Shape;720;p4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41</a:t>
            </a:fld>
            <a:endParaRPr/>
          </a:p>
        </p:txBody>
      </p:sp>
      <p:sp>
        <p:nvSpPr>
          <p:cNvPr id="721" name="Google Shape;721;p41"/>
          <p:cNvSpPr txBox="1"/>
          <p:nvPr/>
        </p:nvSpPr>
        <p:spPr>
          <a:xfrm>
            <a:off x="204711" y="2241877"/>
            <a:ext cx="61092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a:solidFill>
                  <a:srgbClr val="444542"/>
                </a:solidFill>
                <a:latin typeface="Times New Roman"/>
                <a:ea typeface="Times New Roman"/>
                <a:cs typeface="Times New Roman"/>
                <a:sym typeface="Times New Roman"/>
              </a:rPr>
              <a:t> Many to Many Relationship</a:t>
            </a:r>
            <a:endParaRPr/>
          </a:p>
        </p:txBody>
      </p:sp>
      <p:sp>
        <p:nvSpPr>
          <p:cNvPr id="722" name="Google Shape;722;p41"/>
          <p:cNvSpPr txBox="1"/>
          <p:nvPr/>
        </p:nvSpPr>
        <p:spPr>
          <a:xfrm>
            <a:off x="184634" y="2921168"/>
            <a:ext cx="11456504"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a:solidFill>
                  <a:schemeClr val="dk1"/>
                </a:solidFill>
                <a:latin typeface="Times New Roman"/>
                <a:ea typeface="Times New Roman"/>
                <a:cs typeface="Times New Roman"/>
                <a:sym typeface="Times New Roman"/>
              </a:rPr>
              <a:t>When more than one instances of an entity is associated with more than one instances of another entity then it is called many to many relationship. For example, a can be assigned to many projects and a project can be assigned to many students</a:t>
            </a:r>
            <a:endParaRPr sz="2800">
              <a:solidFill>
                <a:schemeClr val="dk1"/>
              </a:solidFill>
              <a:latin typeface="Times New Roman"/>
              <a:ea typeface="Times New Roman"/>
              <a:cs typeface="Times New Roman"/>
              <a:sym typeface="Times New Roman"/>
            </a:endParaRPr>
          </a:p>
        </p:txBody>
      </p:sp>
      <p:grpSp>
        <p:nvGrpSpPr>
          <p:cNvPr id="723" name="Google Shape;723;p41"/>
          <p:cNvGrpSpPr/>
          <p:nvPr/>
        </p:nvGrpSpPr>
        <p:grpSpPr>
          <a:xfrm>
            <a:off x="5079765" y="4768388"/>
            <a:ext cx="6679098" cy="874117"/>
            <a:chOff x="3869636" y="5261372"/>
            <a:chExt cx="6679098" cy="874117"/>
          </a:xfrm>
        </p:grpSpPr>
        <p:sp>
          <p:nvSpPr>
            <p:cNvPr id="724" name="Google Shape;724;p41"/>
            <p:cNvSpPr/>
            <p:nvPr/>
          </p:nvSpPr>
          <p:spPr>
            <a:xfrm>
              <a:off x="3869636" y="5393635"/>
              <a:ext cx="1722782" cy="60960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Student</a:t>
              </a:r>
              <a:endParaRPr sz="1800">
                <a:solidFill>
                  <a:schemeClr val="lt1"/>
                </a:solidFill>
                <a:latin typeface="Arial"/>
                <a:ea typeface="Arial"/>
                <a:cs typeface="Arial"/>
                <a:sym typeface="Arial"/>
              </a:endParaRPr>
            </a:p>
          </p:txBody>
        </p:sp>
        <p:sp>
          <p:nvSpPr>
            <p:cNvPr id="725" name="Google Shape;725;p41"/>
            <p:cNvSpPr/>
            <p:nvPr/>
          </p:nvSpPr>
          <p:spPr>
            <a:xfrm>
              <a:off x="6506820" y="5261372"/>
              <a:ext cx="1497495" cy="874117"/>
            </a:xfrm>
            <a:prstGeom prst="diamond">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Assigned</a:t>
              </a:r>
              <a:endParaRPr sz="1600">
                <a:solidFill>
                  <a:schemeClr val="lt1"/>
                </a:solidFill>
                <a:latin typeface="Arial"/>
                <a:ea typeface="Arial"/>
                <a:cs typeface="Arial"/>
                <a:sym typeface="Arial"/>
              </a:endParaRPr>
            </a:p>
          </p:txBody>
        </p:sp>
        <p:sp>
          <p:nvSpPr>
            <p:cNvPr id="726" name="Google Shape;726;p41"/>
            <p:cNvSpPr/>
            <p:nvPr/>
          </p:nvSpPr>
          <p:spPr>
            <a:xfrm>
              <a:off x="8825952" y="5393635"/>
              <a:ext cx="1722782" cy="60960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Project</a:t>
              </a:r>
              <a:endParaRPr sz="1800">
                <a:solidFill>
                  <a:schemeClr val="lt1"/>
                </a:solidFill>
                <a:latin typeface="Arial"/>
                <a:ea typeface="Arial"/>
                <a:cs typeface="Arial"/>
                <a:sym typeface="Arial"/>
              </a:endParaRPr>
            </a:p>
          </p:txBody>
        </p:sp>
        <p:cxnSp>
          <p:nvCxnSpPr>
            <p:cNvPr id="727" name="Google Shape;727;p41"/>
            <p:cNvCxnSpPr/>
            <p:nvPr/>
          </p:nvCxnSpPr>
          <p:spPr>
            <a:xfrm rot="10800000">
              <a:off x="5592419" y="5698431"/>
              <a:ext cx="914401" cy="0"/>
            </a:xfrm>
            <a:prstGeom prst="straightConnector1">
              <a:avLst/>
            </a:prstGeom>
            <a:noFill/>
            <a:ln w="9525" cap="rnd" cmpd="sng">
              <a:solidFill>
                <a:schemeClr val="accent1"/>
              </a:solidFill>
              <a:prstDash val="solid"/>
              <a:round/>
              <a:headEnd type="none" w="sm" len="sm"/>
              <a:tailEnd type="none" w="sm" len="sm"/>
            </a:ln>
          </p:spPr>
        </p:cxnSp>
        <p:cxnSp>
          <p:nvCxnSpPr>
            <p:cNvPr id="728" name="Google Shape;728;p41"/>
            <p:cNvCxnSpPr/>
            <p:nvPr/>
          </p:nvCxnSpPr>
          <p:spPr>
            <a:xfrm rot="10800000">
              <a:off x="8004315" y="5715455"/>
              <a:ext cx="914401" cy="0"/>
            </a:xfrm>
            <a:prstGeom prst="straightConnector1">
              <a:avLst/>
            </a:prstGeom>
            <a:noFill/>
            <a:ln w="9525" cap="rnd" cmpd="sng">
              <a:solidFill>
                <a:schemeClr val="accent1"/>
              </a:solidFill>
              <a:prstDash val="solid"/>
              <a:round/>
              <a:headEnd type="none" w="sm" len="sm"/>
              <a:tailEnd type="none" w="sm" len="sm"/>
            </a:ln>
          </p:spPr>
        </p:cxnSp>
        <p:sp>
          <p:nvSpPr>
            <p:cNvPr id="729" name="Google Shape;729;p41"/>
            <p:cNvSpPr/>
            <p:nvPr/>
          </p:nvSpPr>
          <p:spPr>
            <a:xfrm>
              <a:off x="6096000" y="5393635"/>
              <a:ext cx="225287" cy="19878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M</a:t>
              </a:r>
              <a:endParaRPr sz="1800">
                <a:solidFill>
                  <a:schemeClr val="lt1"/>
                </a:solidFill>
                <a:latin typeface="Arial"/>
                <a:ea typeface="Arial"/>
                <a:cs typeface="Arial"/>
                <a:sym typeface="Arial"/>
              </a:endParaRPr>
            </a:p>
          </p:txBody>
        </p:sp>
        <p:sp>
          <p:nvSpPr>
            <p:cNvPr id="730" name="Google Shape;730;p41"/>
            <p:cNvSpPr/>
            <p:nvPr/>
          </p:nvSpPr>
          <p:spPr>
            <a:xfrm>
              <a:off x="8302490" y="5413513"/>
              <a:ext cx="225287" cy="19878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M</a:t>
              </a:r>
              <a:endParaRPr sz="1800">
                <a:solidFill>
                  <a:schemeClr val="lt1"/>
                </a:solidFill>
                <a:latin typeface="Arial"/>
                <a:ea typeface="Arial"/>
                <a:cs typeface="Arial"/>
                <a:sym typeface="Arial"/>
              </a:endParaRPr>
            </a:p>
          </p:txBody>
        </p:sp>
      </p:grpSp>
      <p:pic>
        <p:nvPicPr>
          <p:cNvPr id="731" name="Google Shape;731;p41"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7" name="Google Shape;737;p4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42</a:t>
            </a:fld>
            <a:endParaRPr/>
          </a:p>
        </p:txBody>
      </p:sp>
      <p:sp>
        <p:nvSpPr>
          <p:cNvPr id="738" name="Google Shape;738;p42"/>
          <p:cNvSpPr txBox="1"/>
          <p:nvPr/>
        </p:nvSpPr>
        <p:spPr>
          <a:xfrm>
            <a:off x="297683" y="2115385"/>
            <a:ext cx="61291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a:solidFill>
                  <a:srgbClr val="444542"/>
                </a:solidFill>
                <a:latin typeface="Times New Roman"/>
                <a:ea typeface="Times New Roman"/>
                <a:cs typeface="Times New Roman"/>
                <a:sym typeface="Times New Roman"/>
              </a:rPr>
              <a:t>Total Participation of an Entity set</a:t>
            </a:r>
            <a:endParaRPr/>
          </a:p>
        </p:txBody>
      </p:sp>
      <p:sp>
        <p:nvSpPr>
          <p:cNvPr id="739" name="Google Shape;739;p42"/>
          <p:cNvSpPr txBox="1"/>
          <p:nvPr/>
        </p:nvSpPr>
        <p:spPr>
          <a:xfrm>
            <a:off x="273787" y="2646462"/>
            <a:ext cx="11552704"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0" i="0">
                <a:solidFill>
                  <a:srgbClr val="222426"/>
                </a:solidFill>
                <a:latin typeface="Times New Roman"/>
                <a:ea typeface="Times New Roman"/>
                <a:cs typeface="Times New Roman"/>
                <a:sym typeface="Times New Roman"/>
              </a:rPr>
              <a:t>A Total participation of an entity set represents that each entity in entity set must have at least one relationship in a relationship set. For example: In the below diagram each college must have at-least one associated Student</a:t>
            </a:r>
            <a:endParaRPr sz="2800">
              <a:solidFill>
                <a:schemeClr val="dk1"/>
              </a:solidFill>
              <a:latin typeface="Times New Roman"/>
              <a:ea typeface="Times New Roman"/>
              <a:cs typeface="Times New Roman"/>
              <a:sym typeface="Times New Roman"/>
            </a:endParaRPr>
          </a:p>
        </p:txBody>
      </p:sp>
      <p:grpSp>
        <p:nvGrpSpPr>
          <p:cNvPr id="740" name="Google Shape;740;p42"/>
          <p:cNvGrpSpPr/>
          <p:nvPr/>
        </p:nvGrpSpPr>
        <p:grpSpPr>
          <a:xfrm>
            <a:off x="4826933" y="4476128"/>
            <a:ext cx="7331936" cy="1703145"/>
            <a:chOff x="4837034" y="4294343"/>
            <a:chExt cx="7331936" cy="1703145"/>
          </a:xfrm>
        </p:grpSpPr>
        <p:grpSp>
          <p:nvGrpSpPr>
            <p:cNvPr id="741" name="Google Shape;741;p42"/>
            <p:cNvGrpSpPr/>
            <p:nvPr/>
          </p:nvGrpSpPr>
          <p:grpSpPr>
            <a:xfrm>
              <a:off x="6778482" y="5123371"/>
              <a:ext cx="4883430" cy="874117"/>
              <a:chOff x="3869636" y="5261372"/>
              <a:chExt cx="6679098" cy="874117"/>
            </a:xfrm>
          </p:grpSpPr>
          <p:sp>
            <p:nvSpPr>
              <p:cNvPr id="742" name="Google Shape;742;p42"/>
              <p:cNvSpPr/>
              <p:nvPr/>
            </p:nvSpPr>
            <p:spPr>
              <a:xfrm>
                <a:off x="3869636" y="5393635"/>
                <a:ext cx="1722782" cy="60960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Student</a:t>
                </a:r>
                <a:endParaRPr sz="1600">
                  <a:solidFill>
                    <a:schemeClr val="lt1"/>
                  </a:solidFill>
                  <a:latin typeface="Arial"/>
                  <a:ea typeface="Arial"/>
                  <a:cs typeface="Arial"/>
                  <a:sym typeface="Arial"/>
                </a:endParaRPr>
              </a:p>
            </p:txBody>
          </p:sp>
          <p:sp>
            <p:nvSpPr>
              <p:cNvPr id="743" name="Google Shape;743;p42"/>
              <p:cNvSpPr/>
              <p:nvPr/>
            </p:nvSpPr>
            <p:spPr>
              <a:xfrm>
                <a:off x="6506820" y="5261372"/>
                <a:ext cx="1497495" cy="874117"/>
              </a:xfrm>
              <a:prstGeom prst="diamond">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lt1"/>
                    </a:solidFill>
                    <a:latin typeface="Arial"/>
                    <a:ea typeface="Arial"/>
                    <a:cs typeface="Arial"/>
                    <a:sym typeface="Arial"/>
                  </a:rPr>
                  <a:t>StudyIN</a:t>
                </a:r>
                <a:endParaRPr sz="1100">
                  <a:solidFill>
                    <a:schemeClr val="lt1"/>
                  </a:solidFill>
                  <a:latin typeface="Arial"/>
                  <a:ea typeface="Arial"/>
                  <a:cs typeface="Arial"/>
                  <a:sym typeface="Arial"/>
                </a:endParaRPr>
              </a:p>
            </p:txBody>
          </p:sp>
          <p:sp>
            <p:nvSpPr>
              <p:cNvPr id="744" name="Google Shape;744;p42"/>
              <p:cNvSpPr/>
              <p:nvPr/>
            </p:nvSpPr>
            <p:spPr>
              <a:xfrm>
                <a:off x="8825952" y="5393635"/>
                <a:ext cx="1722782" cy="609600"/>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College</a:t>
                </a:r>
                <a:endParaRPr sz="1600">
                  <a:solidFill>
                    <a:schemeClr val="lt1"/>
                  </a:solidFill>
                  <a:latin typeface="Arial"/>
                  <a:ea typeface="Arial"/>
                  <a:cs typeface="Arial"/>
                  <a:sym typeface="Arial"/>
                </a:endParaRPr>
              </a:p>
            </p:txBody>
          </p:sp>
          <p:cxnSp>
            <p:nvCxnSpPr>
              <p:cNvPr id="745" name="Google Shape;745;p42"/>
              <p:cNvCxnSpPr/>
              <p:nvPr/>
            </p:nvCxnSpPr>
            <p:spPr>
              <a:xfrm rot="10800000">
                <a:off x="5592419" y="5698431"/>
                <a:ext cx="914401" cy="0"/>
              </a:xfrm>
              <a:prstGeom prst="straightConnector1">
                <a:avLst/>
              </a:prstGeom>
              <a:noFill/>
              <a:ln w="9525" cap="rnd" cmpd="sng">
                <a:solidFill>
                  <a:schemeClr val="accent1"/>
                </a:solidFill>
                <a:prstDash val="solid"/>
                <a:round/>
                <a:headEnd type="none" w="sm" len="sm"/>
                <a:tailEnd type="none" w="sm" len="sm"/>
              </a:ln>
            </p:spPr>
          </p:cxnSp>
          <p:cxnSp>
            <p:nvCxnSpPr>
              <p:cNvPr id="746" name="Google Shape;746;p42"/>
              <p:cNvCxnSpPr/>
              <p:nvPr/>
            </p:nvCxnSpPr>
            <p:spPr>
              <a:xfrm rot="10800000">
                <a:off x="7949940" y="5675699"/>
                <a:ext cx="914401" cy="0"/>
              </a:xfrm>
              <a:prstGeom prst="straightConnector1">
                <a:avLst/>
              </a:prstGeom>
              <a:noFill/>
              <a:ln w="9525" cap="rnd" cmpd="sng">
                <a:solidFill>
                  <a:schemeClr val="accent1"/>
                </a:solidFill>
                <a:prstDash val="solid"/>
                <a:round/>
                <a:headEnd type="none" w="sm" len="sm"/>
                <a:tailEnd type="none" w="sm" len="sm"/>
              </a:ln>
            </p:spPr>
          </p:cxnSp>
        </p:grpSp>
        <p:sp>
          <p:nvSpPr>
            <p:cNvPr id="747" name="Google Shape;747;p42"/>
            <p:cNvSpPr/>
            <p:nvPr/>
          </p:nvSpPr>
          <p:spPr>
            <a:xfrm>
              <a:off x="7292171" y="4294343"/>
              <a:ext cx="1278839" cy="503562"/>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S_addr</a:t>
              </a:r>
              <a:endParaRPr sz="1600">
                <a:solidFill>
                  <a:schemeClr val="lt1"/>
                </a:solidFill>
                <a:latin typeface="Arial"/>
                <a:ea typeface="Arial"/>
                <a:cs typeface="Arial"/>
                <a:sym typeface="Arial"/>
              </a:endParaRPr>
            </a:p>
          </p:txBody>
        </p:sp>
        <p:sp>
          <p:nvSpPr>
            <p:cNvPr id="748" name="Google Shape;748;p42"/>
            <p:cNvSpPr/>
            <p:nvPr/>
          </p:nvSpPr>
          <p:spPr>
            <a:xfrm>
              <a:off x="5701741" y="4411132"/>
              <a:ext cx="1278839" cy="503562"/>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S_Name</a:t>
              </a:r>
              <a:endParaRPr sz="1600">
                <a:solidFill>
                  <a:schemeClr val="lt1"/>
                </a:solidFill>
                <a:latin typeface="Arial"/>
                <a:ea typeface="Arial"/>
                <a:cs typeface="Arial"/>
                <a:sym typeface="Arial"/>
              </a:endParaRPr>
            </a:p>
          </p:txBody>
        </p:sp>
        <p:sp>
          <p:nvSpPr>
            <p:cNvPr id="749" name="Google Shape;749;p42"/>
            <p:cNvSpPr/>
            <p:nvPr/>
          </p:nvSpPr>
          <p:spPr>
            <a:xfrm>
              <a:off x="4837034" y="5252034"/>
              <a:ext cx="1278839" cy="503562"/>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USN</a:t>
              </a:r>
              <a:endParaRPr sz="1600">
                <a:solidFill>
                  <a:schemeClr val="lt1"/>
                </a:solidFill>
                <a:latin typeface="Arial"/>
                <a:ea typeface="Arial"/>
                <a:cs typeface="Arial"/>
                <a:sym typeface="Arial"/>
              </a:endParaRPr>
            </a:p>
          </p:txBody>
        </p:sp>
        <p:sp>
          <p:nvSpPr>
            <p:cNvPr id="750" name="Google Shape;750;p42"/>
            <p:cNvSpPr/>
            <p:nvPr/>
          </p:nvSpPr>
          <p:spPr>
            <a:xfrm>
              <a:off x="10749255" y="4452098"/>
              <a:ext cx="1419715" cy="503562"/>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lt1"/>
                  </a:solidFill>
                  <a:latin typeface="Arial"/>
                  <a:ea typeface="Arial"/>
                  <a:cs typeface="Arial"/>
                  <a:sym typeface="Arial"/>
                </a:rPr>
                <a:t>Col_name</a:t>
              </a:r>
              <a:endParaRPr sz="1600">
                <a:solidFill>
                  <a:schemeClr val="lt1"/>
                </a:solidFill>
                <a:latin typeface="Arial"/>
                <a:ea typeface="Arial"/>
                <a:cs typeface="Arial"/>
                <a:sym typeface="Arial"/>
              </a:endParaRPr>
            </a:p>
          </p:txBody>
        </p:sp>
        <p:sp>
          <p:nvSpPr>
            <p:cNvPr id="751" name="Google Shape;751;p42"/>
            <p:cNvSpPr/>
            <p:nvPr/>
          </p:nvSpPr>
          <p:spPr>
            <a:xfrm>
              <a:off x="9391944" y="4480414"/>
              <a:ext cx="1278839" cy="503562"/>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Col_id</a:t>
              </a:r>
              <a:endParaRPr sz="1600">
                <a:solidFill>
                  <a:schemeClr val="lt1"/>
                </a:solidFill>
                <a:latin typeface="Arial"/>
                <a:ea typeface="Arial"/>
                <a:cs typeface="Arial"/>
                <a:sym typeface="Arial"/>
              </a:endParaRPr>
            </a:p>
          </p:txBody>
        </p:sp>
        <p:cxnSp>
          <p:nvCxnSpPr>
            <p:cNvPr id="752" name="Google Shape;752;p42"/>
            <p:cNvCxnSpPr>
              <a:stCxn id="750" idx="4"/>
            </p:cNvCxnSpPr>
            <p:nvPr/>
          </p:nvCxnSpPr>
          <p:spPr>
            <a:xfrm flipH="1">
              <a:off x="11416813" y="4955660"/>
              <a:ext cx="42300" cy="330600"/>
            </a:xfrm>
            <a:prstGeom prst="straightConnector1">
              <a:avLst/>
            </a:prstGeom>
            <a:noFill/>
            <a:ln w="9525" cap="rnd" cmpd="sng">
              <a:solidFill>
                <a:schemeClr val="accent1"/>
              </a:solidFill>
              <a:prstDash val="solid"/>
              <a:round/>
              <a:headEnd type="none" w="sm" len="sm"/>
              <a:tailEnd type="none" w="sm" len="sm"/>
            </a:ln>
          </p:spPr>
        </p:cxnSp>
        <p:cxnSp>
          <p:nvCxnSpPr>
            <p:cNvPr id="753" name="Google Shape;753;p42"/>
            <p:cNvCxnSpPr/>
            <p:nvPr/>
          </p:nvCxnSpPr>
          <p:spPr>
            <a:xfrm rot="10800000">
              <a:off x="6102632" y="5518967"/>
              <a:ext cx="668565" cy="0"/>
            </a:xfrm>
            <a:prstGeom prst="straightConnector1">
              <a:avLst/>
            </a:prstGeom>
            <a:noFill/>
            <a:ln w="9525" cap="rnd" cmpd="sng">
              <a:solidFill>
                <a:schemeClr val="accent1"/>
              </a:solidFill>
              <a:prstDash val="solid"/>
              <a:round/>
              <a:headEnd type="none" w="sm" len="sm"/>
              <a:tailEnd type="none" w="sm" len="sm"/>
            </a:ln>
          </p:spPr>
        </p:cxnSp>
        <p:cxnSp>
          <p:nvCxnSpPr>
            <p:cNvPr id="754" name="Google Shape;754;p42"/>
            <p:cNvCxnSpPr/>
            <p:nvPr/>
          </p:nvCxnSpPr>
          <p:spPr>
            <a:xfrm rot="10800000">
              <a:off x="6585669" y="4927946"/>
              <a:ext cx="209384" cy="337340"/>
            </a:xfrm>
            <a:prstGeom prst="straightConnector1">
              <a:avLst/>
            </a:prstGeom>
            <a:noFill/>
            <a:ln w="9525" cap="rnd" cmpd="sng">
              <a:solidFill>
                <a:schemeClr val="accent1"/>
              </a:solidFill>
              <a:prstDash val="solid"/>
              <a:round/>
              <a:headEnd type="none" w="sm" len="sm"/>
              <a:tailEnd type="none" w="sm" len="sm"/>
            </a:ln>
          </p:spPr>
        </p:cxnSp>
        <p:cxnSp>
          <p:nvCxnSpPr>
            <p:cNvPr id="755" name="Google Shape;755;p42"/>
            <p:cNvCxnSpPr/>
            <p:nvPr/>
          </p:nvCxnSpPr>
          <p:spPr>
            <a:xfrm flipH="1">
              <a:off x="7694459" y="4797905"/>
              <a:ext cx="150827" cy="461498"/>
            </a:xfrm>
            <a:prstGeom prst="straightConnector1">
              <a:avLst/>
            </a:prstGeom>
            <a:noFill/>
            <a:ln w="9525" cap="rnd" cmpd="sng">
              <a:solidFill>
                <a:schemeClr val="accent1"/>
              </a:solidFill>
              <a:prstDash val="solid"/>
              <a:round/>
              <a:headEnd type="none" w="sm" len="sm"/>
              <a:tailEnd type="none" w="sm" len="sm"/>
            </a:ln>
          </p:spPr>
        </p:cxnSp>
        <p:cxnSp>
          <p:nvCxnSpPr>
            <p:cNvPr id="756" name="Google Shape;756;p42"/>
            <p:cNvCxnSpPr/>
            <p:nvPr/>
          </p:nvCxnSpPr>
          <p:spPr>
            <a:xfrm rot="10800000">
              <a:off x="10402298" y="4963614"/>
              <a:ext cx="67826" cy="309044"/>
            </a:xfrm>
            <a:prstGeom prst="straightConnector1">
              <a:avLst/>
            </a:prstGeom>
            <a:noFill/>
            <a:ln w="9525" cap="rnd" cmpd="sng">
              <a:solidFill>
                <a:schemeClr val="accent1"/>
              </a:solidFill>
              <a:prstDash val="solid"/>
              <a:round/>
              <a:headEnd type="none" w="sm" len="sm"/>
              <a:tailEnd type="none" w="sm" len="sm"/>
            </a:ln>
          </p:spPr>
        </p:cxnSp>
        <p:cxnSp>
          <p:nvCxnSpPr>
            <p:cNvPr id="757" name="Google Shape;757;p42"/>
            <p:cNvCxnSpPr/>
            <p:nvPr/>
          </p:nvCxnSpPr>
          <p:spPr>
            <a:xfrm rot="10800000">
              <a:off x="9814809" y="5577454"/>
              <a:ext cx="668565" cy="0"/>
            </a:xfrm>
            <a:prstGeom prst="straightConnector1">
              <a:avLst/>
            </a:prstGeom>
            <a:noFill/>
            <a:ln w="9525" cap="rnd" cmpd="sng">
              <a:solidFill>
                <a:schemeClr val="accent1"/>
              </a:solidFill>
              <a:prstDash val="solid"/>
              <a:round/>
              <a:headEnd type="none" w="sm" len="sm"/>
              <a:tailEnd type="none" w="sm" len="sm"/>
            </a:ln>
          </p:spPr>
        </p:cxnSp>
      </p:grpSp>
      <p:pic>
        <p:nvPicPr>
          <p:cNvPr id="758" name="Google Shape;758;p42"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43"/>
          <p:cNvSpPr txBox="1">
            <a:spLocks noGrp="1"/>
          </p:cNvSpPr>
          <p:nvPr>
            <p:ph type="dt" idx="10"/>
          </p:nvPr>
        </p:nvSpPr>
        <p:spPr>
          <a:xfrm>
            <a:off x="10650538" y="6394450"/>
            <a:ext cx="990600" cy="304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10/20/2023</a:t>
            </a:r>
            <a:endParaRPr/>
          </a:p>
        </p:txBody>
      </p:sp>
      <p:sp>
        <p:nvSpPr>
          <p:cNvPr id="764" name="Google Shape;764;p43"/>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43</a:t>
            </a:fld>
            <a:endParaRPr/>
          </a:p>
        </p:txBody>
      </p:sp>
      <p:sp>
        <p:nvSpPr>
          <p:cNvPr id="765" name="Google Shape;765;p43"/>
          <p:cNvSpPr txBox="1"/>
          <p:nvPr/>
        </p:nvSpPr>
        <p:spPr>
          <a:xfrm>
            <a:off x="128336" y="2298543"/>
            <a:ext cx="5941097"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a:solidFill>
                  <a:srgbClr val="444444"/>
                </a:solidFill>
                <a:latin typeface="Times New Roman"/>
                <a:ea typeface="Times New Roman"/>
                <a:cs typeface="Times New Roman"/>
                <a:sym typeface="Times New Roman"/>
              </a:rPr>
              <a:t>The </a:t>
            </a:r>
            <a:r>
              <a:rPr lang="en-US" sz="2400" b="1" i="0">
                <a:solidFill>
                  <a:srgbClr val="444444"/>
                </a:solidFill>
                <a:latin typeface="Times New Roman"/>
                <a:ea typeface="Times New Roman"/>
                <a:cs typeface="Times New Roman"/>
                <a:sym typeface="Times New Roman"/>
              </a:rPr>
              <a:t>main difference</a:t>
            </a:r>
            <a:r>
              <a:rPr lang="en-US" sz="2400" b="0" i="0">
                <a:solidFill>
                  <a:srgbClr val="444444"/>
                </a:solidFill>
                <a:latin typeface="Times New Roman"/>
                <a:ea typeface="Times New Roman"/>
                <a:cs typeface="Times New Roman"/>
                <a:sym typeface="Times New Roman"/>
              </a:rPr>
              <a:t> between entity and relationship in DBMS is that the </a:t>
            </a:r>
            <a:r>
              <a:rPr lang="en-US" sz="2400" b="1" i="0">
                <a:solidFill>
                  <a:srgbClr val="444444"/>
                </a:solidFill>
                <a:latin typeface="Times New Roman"/>
                <a:ea typeface="Times New Roman"/>
                <a:cs typeface="Times New Roman"/>
                <a:sym typeface="Times New Roman"/>
              </a:rPr>
              <a:t>entity is a real-world object while the relationship is an association between the entities.</a:t>
            </a:r>
            <a:endParaRPr sz="2400">
              <a:solidFill>
                <a:schemeClr val="dk1"/>
              </a:solidFill>
              <a:latin typeface="Times New Roman"/>
              <a:ea typeface="Times New Roman"/>
              <a:cs typeface="Times New Roman"/>
              <a:sym typeface="Times New Roman"/>
            </a:endParaRPr>
          </a:p>
        </p:txBody>
      </p:sp>
      <p:pic>
        <p:nvPicPr>
          <p:cNvPr id="766" name="Google Shape;766;p43"/>
          <p:cNvPicPr preferRelativeResize="0"/>
          <p:nvPr/>
        </p:nvPicPr>
        <p:blipFill rotWithShape="1">
          <a:blip r:embed="rId3">
            <a:alphaModFix/>
          </a:blip>
          <a:srcRect/>
          <a:stretch/>
        </p:blipFill>
        <p:spPr>
          <a:xfrm>
            <a:off x="6320591" y="2032460"/>
            <a:ext cx="5941097" cy="4819021"/>
          </a:xfrm>
          <a:prstGeom prst="rect">
            <a:avLst/>
          </a:prstGeom>
          <a:noFill/>
          <a:ln>
            <a:noFill/>
          </a:ln>
        </p:spPr>
      </p:pic>
      <p:sp>
        <p:nvSpPr>
          <p:cNvPr id="767" name="Google Shape;767;p43"/>
          <p:cNvSpPr txBox="1"/>
          <p:nvPr/>
        </p:nvSpPr>
        <p:spPr>
          <a:xfrm>
            <a:off x="128336" y="4441970"/>
            <a:ext cx="5716508" cy="193899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444444"/>
              </a:buClr>
              <a:buSzPts val="2400"/>
              <a:buFont typeface="Arial"/>
              <a:buChar char="•"/>
            </a:pPr>
            <a:r>
              <a:rPr lang="en-US" sz="2400" b="0" i="0">
                <a:solidFill>
                  <a:srgbClr val="444444"/>
                </a:solidFill>
                <a:latin typeface="Times New Roman"/>
                <a:ea typeface="Times New Roman"/>
                <a:cs typeface="Times New Roman"/>
                <a:sym typeface="Times New Roman"/>
              </a:rPr>
              <a:t>A rectangle represents an entity in the ER diagram. </a:t>
            </a:r>
            <a:endParaRPr/>
          </a:p>
          <a:p>
            <a:pPr marL="342900" marR="0" lvl="0" indent="-342900" algn="l" rtl="0">
              <a:spcBef>
                <a:spcPts val="0"/>
              </a:spcBef>
              <a:spcAft>
                <a:spcPts val="0"/>
              </a:spcAft>
              <a:buClr>
                <a:srgbClr val="444444"/>
              </a:buClr>
              <a:buSzPts val="2400"/>
              <a:buFont typeface="Arial"/>
              <a:buChar char="•"/>
            </a:pPr>
            <a:r>
              <a:rPr lang="en-US" sz="2400" b="0" i="0">
                <a:solidFill>
                  <a:srgbClr val="444444"/>
                </a:solidFill>
                <a:latin typeface="Times New Roman"/>
                <a:ea typeface="Times New Roman"/>
                <a:cs typeface="Times New Roman"/>
                <a:sym typeface="Times New Roman"/>
              </a:rPr>
              <a:t>A double rectangle represents a weak entity </a:t>
            </a:r>
            <a:endParaRPr/>
          </a:p>
          <a:p>
            <a:pPr marL="342900" marR="0" lvl="0" indent="-342900" algn="l" rtl="0">
              <a:spcBef>
                <a:spcPts val="0"/>
              </a:spcBef>
              <a:spcAft>
                <a:spcPts val="0"/>
              </a:spcAft>
              <a:buClr>
                <a:srgbClr val="444444"/>
              </a:buClr>
              <a:buSzPts val="2400"/>
              <a:buFont typeface="Arial"/>
              <a:buChar char="•"/>
            </a:pPr>
            <a:r>
              <a:rPr lang="en-US" sz="2400">
                <a:solidFill>
                  <a:srgbClr val="444444"/>
                </a:solidFill>
                <a:latin typeface="Times New Roman"/>
                <a:ea typeface="Times New Roman"/>
                <a:cs typeface="Times New Roman"/>
                <a:sym typeface="Times New Roman"/>
              </a:rPr>
              <a:t>O</a:t>
            </a:r>
            <a:r>
              <a:rPr lang="en-US" sz="2400" b="0" i="0">
                <a:solidFill>
                  <a:srgbClr val="444444"/>
                </a:solidFill>
                <a:latin typeface="Times New Roman"/>
                <a:ea typeface="Times New Roman"/>
                <a:cs typeface="Times New Roman"/>
                <a:sym typeface="Times New Roman"/>
              </a:rPr>
              <a:t>val represents the attributes of an entity</a:t>
            </a:r>
            <a:endParaRPr sz="2400">
              <a:solidFill>
                <a:schemeClr val="dk1"/>
              </a:solidFill>
              <a:latin typeface="Times New Roman"/>
              <a:ea typeface="Times New Roman"/>
              <a:cs typeface="Times New Roman"/>
              <a:sym typeface="Times New Roman"/>
            </a:endParaRPr>
          </a:p>
        </p:txBody>
      </p:sp>
      <p:pic>
        <p:nvPicPr>
          <p:cNvPr id="768" name="Google Shape;768;p43" descr="C:\Users\Mahesh Kumar Jha\Downloads\CMRIT NEW LOGO-01.png"/>
          <p:cNvPicPr preferRelativeResize="0"/>
          <p:nvPr/>
        </p:nvPicPr>
        <p:blipFill rotWithShape="1">
          <a:blip r:embed="rId4">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4" name="Google Shape;774;p44"/>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44</a:t>
            </a:fld>
            <a:endParaRPr/>
          </a:p>
        </p:txBody>
      </p:sp>
      <p:pic>
        <p:nvPicPr>
          <p:cNvPr id="775" name="Google Shape;775;p44"/>
          <p:cNvPicPr preferRelativeResize="0"/>
          <p:nvPr/>
        </p:nvPicPr>
        <p:blipFill rotWithShape="1">
          <a:blip r:embed="rId3">
            <a:alphaModFix/>
          </a:blip>
          <a:srcRect/>
          <a:stretch/>
        </p:blipFill>
        <p:spPr>
          <a:xfrm>
            <a:off x="1242391" y="2012201"/>
            <a:ext cx="9707217" cy="4845799"/>
          </a:xfrm>
          <a:prstGeom prst="rect">
            <a:avLst/>
          </a:prstGeom>
          <a:noFill/>
          <a:ln>
            <a:noFill/>
          </a:ln>
        </p:spPr>
      </p:pic>
      <p:pic>
        <p:nvPicPr>
          <p:cNvPr id="776" name="Google Shape;776;p44" descr="C:\Users\Mahesh Kumar Jha\Downloads\CMRIT NEW LOGO-01.png"/>
          <p:cNvPicPr preferRelativeResize="0"/>
          <p:nvPr/>
        </p:nvPicPr>
        <p:blipFill rotWithShape="1">
          <a:blip r:embed="rId4">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2" name="Google Shape;782;p4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45</a:t>
            </a:fld>
            <a:endParaRPr/>
          </a:p>
        </p:txBody>
      </p:sp>
      <p:sp>
        <p:nvSpPr>
          <p:cNvPr id="783" name="Google Shape;783;p45"/>
          <p:cNvSpPr txBox="1"/>
          <p:nvPr/>
        </p:nvSpPr>
        <p:spPr>
          <a:xfrm>
            <a:off x="303404" y="2287114"/>
            <a:ext cx="1070775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a:solidFill>
                  <a:srgbClr val="222426"/>
                </a:solidFill>
                <a:latin typeface="Times New Roman"/>
                <a:ea typeface="Times New Roman"/>
                <a:cs typeface="Times New Roman"/>
                <a:sym typeface="Times New Roman"/>
              </a:rPr>
              <a:t>Generalization</a:t>
            </a:r>
            <a:r>
              <a:rPr lang="en-US" sz="2400" b="0" i="0">
                <a:solidFill>
                  <a:srgbClr val="222426"/>
                </a:solidFill>
                <a:latin typeface="Times New Roman"/>
                <a:ea typeface="Times New Roman"/>
                <a:cs typeface="Times New Roman"/>
                <a:sym typeface="Times New Roman"/>
              </a:rPr>
              <a:t> is a process in which the common attributes of more than one entities form a new entity. This newly formed entity is called generalized entity</a:t>
            </a:r>
            <a:endParaRPr sz="2400">
              <a:solidFill>
                <a:schemeClr val="dk1"/>
              </a:solidFill>
              <a:latin typeface="Times New Roman"/>
              <a:ea typeface="Times New Roman"/>
              <a:cs typeface="Times New Roman"/>
              <a:sym typeface="Times New Roman"/>
            </a:endParaRPr>
          </a:p>
        </p:txBody>
      </p:sp>
      <p:sp>
        <p:nvSpPr>
          <p:cNvPr id="784" name="Google Shape;784;p45"/>
          <p:cNvSpPr txBox="1"/>
          <p:nvPr/>
        </p:nvSpPr>
        <p:spPr>
          <a:xfrm>
            <a:off x="303404" y="3429000"/>
            <a:ext cx="610925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a:solidFill>
                  <a:srgbClr val="222426"/>
                </a:solidFill>
                <a:latin typeface="Times New Roman"/>
                <a:ea typeface="Times New Roman"/>
                <a:cs typeface="Times New Roman"/>
                <a:sym typeface="Times New Roman"/>
              </a:rPr>
              <a:t>Lets say we have two entities Student and Teacher.</a:t>
            </a:r>
            <a:br>
              <a:rPr lang="en-US" sz="2000">
                <a:solidFill>
                  <a:schemeClr val="dk1"/>
                </a:solidFill>
                <a:latin typeface="Times New Roman"/>
                <a:ea typeface="Times New Roman"/>
                <a:cs typeface="Times New Roman"/>
                <a:sym typeface="Times New Roman"/>
              </a:rPr>
            </a:br>
            <a:r>
              <a:rPr lang="en-US" sz="2000" b="0" i="0">
                <a:solidFill>
                  <a:srgbClr val="222426"/>
                </a:solidFill>
                <a:latin typeface="Times New Roman"/>
                <a:ea typeface="Times New Roman"/>
                <a:cs typeface="Times New Roman"/>
                <a:sym typeface="Times New Roman"/>
              </a:rPr>
              <a:t>Attributes of Entity Student are: Name, Address &amp; Grade</a:t>
            </a:r>
            <a:br>
              <a:rPr lang="en-US" sz="2000">
                <a:solidFill>
                  <a:schemeClr val="dk1"/>
                </a:solidFill>
                <a:latin typeface="Times New Roman"/>
                <a:ea typeface="Times New Roman"/>
                <a:cs typeface="Times New Roman"/>
                <a:sym typeface="Times New Roman"/>
              </a:rPr>
            </a:br>
            <a:r>
              <a:rPr lang="en-US" sz="2000" b="0" i="0">
                <a:solidFill>
                  <a:srgbClr val="222426"/>
                </a:solidFill>
                <a:latin typeface="Times New Roman"/>
                <a:ea typeface="Times New Roman"/>
                <a:cs typeface="Times New Roman"/>
                <a:sym typeface="Times New Roman"/>
              </a:rPr>
              <a:t>Attributes of Entity Teacher are: Name, Address &amp; Salary</a:t>
            </a:r>
            <a:endParaRPr sz="2000">
              <a:solidFill>
                <a:schemeClr val="dk1"/>
              </a:solidFill>
              <a:latin typeface="Times New Roman"/>
              <a:ea typeface="Times New Roman"/>
              <a:cs typeface="Times New Roman"/>
              <a:sym typeface="Times New Roman"/>
            </a:endParaRPr>
          </a:p>
        </p:txBody>
      </p:sp>
      <p:sp>
        <p:nvSpPr>
          <p:cNvPr id="785" name="Google Shape;785;p45"/>
          <p:cNvSpPr txBox="1"/>
          <p:nvPr/>
        </p:nvSpPr>
        <p:spPr>
          <a:xfrm>
            <a:off x="303404" y="4755552"/>
            <a:ext cx="6109252" cy="1323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0" i="0">
                <a:solidFill>
                  <a:srgbClr val="222426"/>
                </a:solidFill>
                <a:latin typeface="Times New Roman"/>
                <a:ea typeface="Times New Roman"/>
                <a:cs typeface="Times New Roman"/>
                <a:sym typeface="Times New Roman"/>
              </a:rPr>
              <a:t>These two entities have two common attributes: Name and Address, we can make a generalized entity with these common attributes. Lets have a look at the ER model after generalization</a:t>
            </a:r>
            <a:endParaRPr sz="2000">
              <a:solidFill>
                <a:schemeClr val="dk1"/>
              </a:solidFill>
              <a:latin typeface="Times New Roman"/>
              <a:ea typeface="Times New Roman"/>
              <a:cs typeface="Times New Roman"/>
              <a:sym typeface="Times New Roman"/>
            </a:endParaRPr>
          </a:p>
        </p:txBody>
      </p:sp>
      <p:pic>
        <p:nvPicPr>
          <p:cNvPr id="786" name="Google Shape;786;p45"/>
          <p:cNvPicPr preferRelativeResize="0"/>
          <p:nvPr/>
        </p:nvPicPr>
        <p:blipFill rotWithShape="1">
          <a:blip r:embed="rId3">
            <a:alphaModFix/>
          </a:blip>
          <a:srcRect/>
          <a:stretch/>
        </p:blipFill>
        <p:spPr>
          <a:xfrm>
            <a:off x="6528255" y="3142209"/>
            <a:ext cx="5586602" cy="3252241"/>
          </a:xfrm>
          <a:prstGeom prst="rect">
            <a:avLst/>
          </a:prstGeom>
          <a:noFill/>
          <a:ln>
            <a:noFill/>
          </a:ln>
        </p:spPr>
      </p:pic>
      <p:pic>
        <p:nvPicPr>
          <p:cNvPr id="787" name="Google Shape;787;p45" descr="C:\Users\Mahesh Kumar Jha\Downloads\CMRIT NEW LOGO-01.png"/>
          <p:cNvPicPr preferRelativeResize="0"/>
          <p:nvPr/>
        </p:nvPicPr>
        <p:blipFill rotWithShape="1">
          <a:blip r:embed="rId4">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3" name="Google Shape;793;p4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46</a:t>
            </a:fld>
            <a:endParaRPr/>
          </a:p>
        </p:txBody>
      </p:sp>
      <p:grpSp>
        <p:nvGrpSpPr>
          <p:cNvPr id="794" name="Google Shape;794;p46"/>
          <p:cNvGrpSpPr/>
          <p:nvPr/>
        </p:nvGrpSpPr>
        <p:grpSpPr>
          <a:xfrm>
            <a:off x="5261811" y="2395451"/>
            <a:ext cx="6603765" cy="3700549"/>
            <a:chOff x="4359965" y="954157"/>
            <a:chExt cx="6930887" cy="3554671"/>
          </a:xfrm>
        </p:grpSpPr>
        <p:sp>
          <p:nvSpPr>
            <p:cNvPr id="795" name="Google Shape;795;p46"/>
            <p:cNvSpPr/>
            <p:nvPr/>
          </p:nvSpPr>
          <p:spPr>
            <a:xfrm>
              <a:off x="6930887" y="1084340"/>
              <a:ext cx="2027583" cy="492669"/>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Person</a:t>
              </a:r>
              <a:endParaRPr sz="1600">
                <a:solidFill>
                  <a:schemeClr val="lt1"/>
                </a:solidFill>
                <a:latin typeface="Arial"/>
                <a:ea typeface="Arial"/>
                <a:cs typeface="Arial"/>
                <a:sym typeface="Arial"/>
              </a:endParaRPr>
            </a:p>
          </p:txBody>
        </p:sp>
        <p:sp>
          <p:nvSpPr>
            <p:cNvPr id="796" name="Google Shape;796;p46"/>
            <p:cNvSpPr/>
            <p:nvPr/>
          </p:nvSpPr>
          <p:spPr>
            <a:xfrm>
              <a:off x="4432852" y="3885976"/>
              <a:ext cx="1881809" cy="622852"/>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Student</a:t>
              </a:r>
              <a:endParaRPr sz="1600">
                <a:solidFill>
                  <a:schemeClr val="lt1"/>
                </a:solidFill>
                <a:latin typeface="Arial"/>
                <a:ea typeface="Arial"/>
                <a:cs typeface="Arial"/>
                <a:sym typeface="Arial"/>
              </a:endParaRPr>
            </a:p>
          </p:txBody>
        </p:sp>
        <p:sp>
          <p:nvSpPr>
            <p:cNvPr id="797" name="Google Shape;797;p46"/>
            <p:cNvSpPr/>
            <p:nvPr/>
          </p:nvSpPr>
          <p:spPr>
            <a:xfrm>
              <a:off x="9746974" y="3869749"/>
              <a:ext cx="1543878" cy="622852"/>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Teacher</a:t>
              </a:r>
              <a:endParaRPr sz="1600">
                <a:solidFill>
                  <a:schemeClr val="lt1"/>
                </a:solidFill>
                <a:latin typeface="Arial"/>
                <a:ea typeface="Arial"/>
                <a:cs typeface="Arial"/>
                <a:sym typeface="Arial"/>
              </a:endParaRPr>
            </a:p>
          </p:txBody>
        </p:sp>
        <p:sp>
          <p:nvSpPr>
            <p:cNvPr id="798" name="Google Shape;798;p46"/>
            <p:cNvSpPr/>
            <p:nvPr/>
          </p:nvSpPr>
          <p:spPr>
            <a:xfrm>
              <a:off x="9746974" y="2607140"/>
              <a:ext cx="1543878" cy="622852"/>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Salary</a:t>
              </a:r>
              <a:endParaRPr sz="1600">
                <a:solidFill>
                  <a:schemeClr val="lt1"/>
                </a:solidFill>
                <a:latin typeface="Arial"/>
                <a:ea typeface="Arial"/>
                <a:cs typeface="Arial"/>
                <a:sym typeface="Arial"/>
              </a:endParaRPr>
            </a:p>
          </p:txBody>
        </p:sp>
        <p:sp>
          <p:nvSpPr>
            <p:cNvPr id="799" name="Google Shape;799;p46"/>
            <p:cNvSpPr/>
            <p:nvPr/>
          </p:nvSpPr>
          <p:spPr>
            <a:xfrm>
              <a:off x="4651514" y="2607140"/>
              <a:ext cx="1444486" cy="622852"/>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Grade</a:t>
              </a:r>
              <a:endParaRPr sz="1600">
                <a:solidFill>
                  <a:schemeClr val="lt1"/>
                </a:solidFill>
                <a:latin typeface="Arial"/>
                <a:ea typeface="Arial"/>
                <a:cs typeface="Arial"/>
                <a:sym typeface="Arial"/>
              </a:endParaRPr>
            </a:p>
          </p:txBody>
        </p:sp>
        <p:sp>
          <p:nvSpPr>
            <p:cNvPr id="800" name="Google Shape;800;p46"/>
            <p:cNvSpPr/>
            <p:nvPr/>
          </p:nvSpPr>
          <p:spPr>
            <a:xfrm>
              <a:off x="9468679" y="954157"/>
              <a:ext cx="1543878" cy="622852"/>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Address</a:t>
              </a:r>
              <a:endParaRPr sz="1600">
                <a:solidFill>
                  <a:schemeClr val="lt1"/>
                </a:solidFill>
                <a:latin typeface="Arial"/>
                <a:ea typeface="Arial"/>
                <a:cs typeface="Arial"/>
                <a:sym typeface="Arial"/>
              </a:endParaRPr>
            </a:p>
          </p:txBody>
        </p:sp>
        <p:sp>
          <p:nvSpPr>
            <p:cNvPr id="801" name="Google Shape;801;p46"/>
            <p:cNvSpPr/>
            <p:nvPr/>
          </p:nvSpPr>
          <p:spPr>
            <a:xfrm>
              <a:off x="4359965" y="1016878"/>
              <a:ext cx="1736035" cy="622852"/>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Name</a:t>
              </a:r>
              <a:endParaRPr sz="1600">
                <a:solidFill>
                  <a:schemeClr val="lt1"/>
                </a:solidFill>
                <a:latin typeface="Arial"/>
                <a:ea typeface="Arial"/>
                <a:cs typeface="Arial"/>
                <a:sym typeface="Arial"/>
              </a:endParaRPr>
            </a:p>
          </p:txBody>
        </p:sp>
        <p:sp>
          <p:nvSpPr>
            <p:cNvPr id="802" name="Google Shape;802;p46"/>
            <p:cNvSpPr/>
            <p:nvPr/>
          </p:nvSpPr>
          <p:spPr>
            <a:xfrm>
              <a:off x="7354956" y="2358887"/>
              <a:ext cx="1179443" cy="871105"/>
            </a:xfrm>
            <a:prstGeom prst="triangle">
              <a:avLst>
                <a:gd name="adj" fmla="val 50000"/>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Is A</a:t>
              </a:r>
              <a:endParaRPr sz="1600">
                <a:solidFill>
                  <a:schemeClr val="lt1"/>
                </a:solidFill>
                <a:latin typeface="Arial"/>
                <a:ea typeface="Arial"/>
                <a:cs typeface="Arial"/>
                <a:sym typeface="Arial"/>
              </a:endParaRPr>
            </a:p>
          </p:txBody>
        </p:sp>
        <p:cxnSp>
          <p:nvCxnSpPr>
            <p:cNvPr id="803" name="Google Shape;803;p46"/>
            <p:cNvCxnSpPr>
              <a:stCxn id="796" idx="3"/>
              <a:endCxn id="802" idx="3"/>
            </p:cNvCxnSpPr>
            <p:nvPr/>
          </p:nvCxnSpPr>
          <p:spPr>
            <a:xfrm rot="10800000" flipH="1">
              <a:off x="6314661" y="3229902"/>
              <a:ext cx="1629900" cy="967500"/>
            </a:xfrm>
            <a:prstGeom prst="straightConnector1">
              <a:avLst/>
            </a:prstGeom>
            <a:noFill/>
            <a:ln w="9525" cap="rnd" cmpd="sng">
              <a:solidFill>
                <a:schemeClr val="accent1"/>
              </a:solidFill>
              <a:prstDash val="solid"/>
              <a:round/>
              <a:headEnd type="none" w="sm" len="sm"/>
              <a:tailEnd type="none" w="sm" len="sm"/>
            </a:ln>
          </p:spPr>
        </p:cxnSp>
        <p:cxnSp>
          <p:nvCxnSpPr>
            <p:cNvPr id="804" name="Google Shape;804;p46"/>
            <p:cNvCxnSpPr>
              <a:stCxn id="797" idx="1"/>
              <a:endCxn id="802" idx="3"/>
            </p:cNvCxnSpPr>
            <p:nvPr/>
          </p:nvCxnSpPr>
          <p:spPr>
            <a:xfrm rot="10800000">
              <a:off x="7944574" y="3229875"/>
              <a:ext cx="1802400" cy="951300"/>
            </a:xfrm>
            <a:prstGeom prst="straightConnector1">
              <a:avLst/>
            </a:prstGeom>
            <a:noFill/>
            <a:ln w="9525" cap="rnd" cmpd="sng">
              <a:solidFill>
                <a:schemeClr val="accent1"/>
              </a:solidFill>
              <a:prstDash val="solid"/>
              <a:round/>
              <a:headEnd type="none" w="sm" len="sm"/>
              <a:tailEnd type="none" w="sm" len="sm"/>
            </a:ln>
          </p:spPr>
        </p:cxnSp>
        <p:cxnSp>
          <p:nvCxnSpPr>
            <p:cNvPr id="805" name="Google Shape;805;p46"/>
            <p:cNvCxnSpPr>
              <a:stCxn id="802" idx="0"/>
              <a:endCxn id="795" idx="2"/>
            </p:cNvCxnSpPr>
            <p:nvPr/>
          </p:nvCxnSpPr>
          <p:spPr>
            <a:xfrm rot="10800000">
              <a:off x="7944678" y="1577087"/>
              <a:ext cx="0" cy="781800"/>
            </a:xfrm>
            <a:prstGeom prst="straightConnector1">
              <a:avLst/>
            </a:prstGeom>
            <a:noFill/>
            <a:ln w="9525" cap="rnd" cmpd="sng">
              <a:solidFill>
                <a:schemeClr val="accent1"/>
              </a:solidFill>
              <a:prstDash val="solid"/>
              <a:round/>
              <a:headEnd type="none" w="sm" len="sm"/>
              <a:tailEnd type="none" w="sm" len="sm"/>
            </a:ln>
          </p:spPr>
        </p:cxnSp>
        <p:cxnSp>
          <p:nvCxnSpPr>
            <p:cNvPr id="806" name="Google Shape;806;p46"/>
            <p:cNvCxnSpPr>
              <a:stCxn id="796" idx="0"/>
              <a:endCxn id="799" idx="4"/>
            </p:cNvCxnSpPr>
            <p:nvPr/>
          </p:nvCxnSpPr>
          <p:spPr>
            <a:xfrm rot="10800000">
              <a:off x="5373757" y="3229876"/>
              <a:ext cx="0" cy="656100"/>
            </a:xfrm>
            <a:prstGeom prst="straightConnector1">
              <a:avLst/>
            </a:prstGeom>
            <a:noFill/>
            <a:ln w="9525" cap="rnd" cmpd="sng">
              <a:solidFill>
                <a:schemeClr val="accent1"/>
              </a:solidFill>
              <a:prstDash val="solid"/>
              <a:round/>
              <a:headEnd type="none" w="sm" len="sm"/>
              <a:tailEnd type="none" w="sm" len="sm"/>
            </a:ln>
          </p:spPr>
        </p:cxnSp>
        <p:cxnSp>
          <p:nvCxnSpPr>
            <p:cNvPr id="807" name="Google Shape;807;p46"/>
            <p:cNvCxnSpPr>
              <a:stCxn id="797" idx="0"/>
            </p:cNvCxnSpPr>
            <p:nvPr/>
          </p:nvCxnSpPr>
          <p:spPr>
            <a:xfrm rot="10800000">
              <a:off x="10518913" y="3229849"/>
              <a:ext cx="0" cy="639900"/>
            </a:xfrm>
            <a:prstGeom prst="straightConnector1">
              <a:avLst/>
            </a:prstGeom>
            <a:noFill/>
            <a:ln w="9525" cap="rnd" cmpd="sng">
              <a:solidFill>
                <a:schemeClr val="accent1"/>
              </a:solidFill>
              <a:prstDash val="solid"/>
              <a:round/>
              <a:headEnd type="none" w="sm" len="sm"/>
              <a:tailEnd type="none" w="sm" len="sm"/>
            </a:ln>
          </p:spPr>
        </p:cxnSp>
        <p:cxnSp>
          <p:nvCxnSpPr>
            <p:cNvPr id="808" name="Google Shape;808;p46"/>
            <p:cNvCxnSpPr>
              <a:stCxn id="801" idx="6"/>
              <a:endCxn id="795" idx="1"/>
            </p:cNvCxnSpPr>
            <p:nvPr/>
          </p:nvCxnSpPr>
          <p:spPr>
            <a:xfrm>
              <a:off x="6096000" y="1328304"/>
              <a:ext cx="834900" cy="2400"/>
            </a:xfrm>
            <a:prstGeom prst="straightConnector1">
              <a:avLst/>
            </a:prstGeom>
            <a:noFill/>
            <a:ln w="9525" cap="rnd" cmpd="sng">
              <a:solidFill>
                <a:schemeClr val="accent1"/>
              </a:solidFill>
              <a:prstDash val="solid"/>
              <a:round/>
              <a:headEnd type="none" w="sm" len="sm"/>
              <a:tailEnd type="none" w="sm" len="sm"/>
            </a:ln>
          </p:spPr>
        </p:cxnSp>
      </p:grpSp>
      <p:sp>
        <p:nvSpPr>
          <p:cNvPr id="809" name="Google Shape;809;p46"/>
          <p:cNvSpPr txBox="1"/>
          <p:nvPr/>
        </p:nvSpPr>
        <p:spPr>
          <a:xfrm>
            <a:off x="197041" y="2495102"/>
            <a:ext cx="4936431" cy="28623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a:solidFill>
                  <a:srgbClr val="222426"/>
                </a:solidFill>
                <a:latin typeface="Times New Roman"/>
                <a:ea typeface="Times New Roman"/>
                <a:cs typeface="Times New Roman"/>
                <a:sym typeface="Times New Roman"/>
              </a:rPr>
              <a:t>We have created a new generalized entity </a:t>
            </a:r>
            <a:r>
              <a:rPr lang="en-US" sz="1800" b="1" i="0">
                <a:solidFill>
                  <a:srgbClr val="222426"/>
                </a:solidFill>
                <a:latin typeface="Times New Roman"/>
                <a:ea typeface="Times New Roman"/>
                <a:cs typeface="Times New Roman"/>
                <a:sym typeface="Times New Roman"/>
              </a:rPr>
              <a:t>Person</a:t>
            </a:r>
            <a:r>
              <a:rPr lang="en-US" sz="1800" b="0" i="0">
                <a:solidFill>
                  <a:srgbClr val="222426"/>
                </a:solidFill>
                <a:latin typeface="Times New Roman"/>
                <a:ea typeface="Times New Roman"/>
                <a:cs typeface="Times New Roman"/>
                <a:sym typeface="Times New Roman"/>
              </a:rPr>
              <a:t> and this entity has the common attributes of both the entities. As you can see in the </a:t>
            </a:r>
            <a:r>
              <a:rPr lang="en-US" sz="1800">
                <a:solidFill>
                  <a:srgbClr val="222426"/>
                </a:solidFill>
                <a:latin typeface="Times New Roman"/>
                <a:ea typeface="Times New Roman"/>
                <a:cs typeface="Times New Roman"/>
                <a:sym typeface="Times New Roman"/>
              </a:rPr>
              <a:t>given ER Diagram</a:t>
            </a:r>
            <a:r>
              <a:rPr lang="en-US" sz="1800" b="0" i="0">
                <a:solidFill>
                  <a:srgbClr val="222426"/>
                </a:solidFill>
                <a:latin typeface="Times New Roman"/>
                <a:ea typeface="Times New Roman"/>
                <a:cs typeface="Times New Roman"/>
                <a:sym typeface="Times New Roman"/>
              </a:rPr>
              <a:t> that after the generalization process the entities Student and Teacher only has the specialized attributes Grade and Salary respectively and their common attributes (Name &amp; Address) are now associated with a new entity Person which is in the relationship with both the entities (Student &amp; Teacher)</a:t>
            </a:r>
            <a:endParaRPr sz="1800">
              <a:solidFill>
                <a:schemeClr val="dk1"/>
              </a:solidFill>
              <a:latin typeface="Times New Roman"/>
              <a:ea typeface="Times New Roman"/>
              <a:cs typeface="Times New Roman"/>
              <a:sym typeface="Times New Roman"/>
            </a:endParaRPr>
          </a:p>
        </p:txBody>
      </p:sp>
      <p:pic>
        <p:nvPicPr>
          <p:cNvPr id="810" name="Google Shape;810;p46"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6" name="Google Shape;816;p4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47</a:t>
            </a:fld>
            <a:endParaRPr/>
          </a:p>
        </p:txBody>
      </p:sp>
      <p:sp>
        <p:nvSpPr>
          <p:cNvPr id="817" name="Google Shape;817;p47"/>
          <p:cNvSpPr txBox="1"/>
          <p:nvPr/>
        </p:nvSpPr>
        <p:spPr>
          <a:xfrm>
            <a:off x="419534" y="2767280"/>
            <a:ext cx="11221604"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a:solidFill>
                  <a:srgbClr val="222426"/>
                </a:solidFill>
                <a:latin typeface="Times New Roman"/>
                <a:ea typeface="Times New Roman"/>
                <a:cs typeface="Times New Roman"/>
                <a:sym typeface="Times New Roman"/>
              </a:rPr>
              <a:t>1. Generalization uses bottom-up approach where two or more lower level entities combine together to form a higher level new entity.</a:t>
            </a:r>
            <a:br>
              <a:rPr lang="en-US" sz="2800">
                <a:solidFill>
                  <a:schemeClr val="dk1"/>
                </a:solidFill>
                <a:latin typeface="Times New Roman"/>
                <a:ea typeface="Times New Roman"/>
                <a:cs typeface="Times New Roman"/>
                <a:sym typeface="Times New Roman"/>
              </a:rPr>
            </a:br>
            <a:r>
              <a:rPr lang="en-US" sz="2800" b="0" i="0">
                <a:solidFill>
                  <a:srgbClr val="222426"/>
                </a:solidFill>
                <a:latin typeface="Times New Roman"/>
                <a:ea typeface="Times New Roman"/>
                <a:cs typeface="Times New Roman"/>
                <a:sym typeface="Times New Roman"/>
              </a:rPr>
              <a:t>2. The new generalized entity can further combine together with lower level entity to create a further higher level generalized entity.</a:t>
            </a:r>
            <a:endParaRPr sz="2800">
              <a:solidFill>
                <a:schemeClr val="dk1"/>
              </a:solidFill>
              <a:latin typeface="Times New Roman"/>
              <a:ea typeface="Times New Roman"/>
              <a:cs typeface="Times New Roman"/>
              <a:sym typeface="Times New Roman"/>
            </a:endParaRPr>
          </a:p>
        </p:txBody>
      </p:sp>
      <p:pic>
        <p:nvPicPr>
          <p:cNvPr id="818" name="Google Shape;818;p47"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4" name="Google Shape;824;p4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48</a:t>
            </a:fld>
            <a:endParaRPr/>
          </a:p>
        </p:txBody>
      </p:sp>
      <p:sp>
        <p:nvSpPr>
          <p:cNvPr id="825" name="Google Shape;825;p48"/>
          <p:cNvSpPr txBox="1"/>
          <p:nvPr/>
        </p:nvSpPr>
        <p:spPr>
          <a:xfrm>
            <a:off x="510655" y="2231573"/>
            <a:ext cx="258547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a:solidFill>
                  <a:srgbClr val="222426"/>
                </a:solidFill>
                <a:latin typeface="Times New Roman"/>
                <a:ea typeface="Times New Roman"/>
                <a:cs typeface="Times New Roman"/>
                <a:sym typeface="Times New Roman"/>
              </a:rPr>
              <a:t>Specialization</a:t>
            </a:r>
            <a:endParaRPr sz="2800">
              <a:solidFill>
                <a:schemeClr val="dk1"/>
              </a:solidFill>
              <a:latin typeface="Arial"/>
              <a:ea typeface="Arial"/>
              <a:cs typeface="Arial"/>
              <a:sym typeface="Arial"/>
            </a:endParaRPr>
          </a:p>
        </p:txBody>
      </p:sp>
      <p:sp>
        <p:nvSpPr>
          <p:cNvPr id="826" name="Google Shape;826;p48"/>
          <p:cNvSpPr txBox="1"/>
          <p:nvPr/>
        </p:nvSpPr>
        <p:spPr>
          <a:xfrm>
            <a:off x="387626" y="2754793"/>
            <a:ext cx="4914699"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a:solidFill>
                  <a:srgbClr val="222426"/>
                </a:solidFill>
                <a:latin typeface="Times New Roman"/>
                <a:ea typeface="Times New Roman"/>
                <a:cs typeface="Times New Roman"/>
                <a:sym typeface="Times New Roman"/>
              </a:rPr>
              <a:t>Specialization</a:t>
            </a:r>
            <a:r>
              <a:rPr lang="en-US" sz="2400" b="0" i="0">
                <a:solidFill>
                  <a:srgbClr val="222426"/>
                </a:solidFill>
                <a:latin typeface="Times New Roman"/>
                <a:ea typeface="Times New Roman"/>
                <a:cs typeface="Times New Roman"/>
                <a:sym typeface="Times New Roman"/>
              </a:rPr>
              <a:t> is a process in which an entity is divided into sub-entities. You can think of it as a reverse process of </a:t>
            </a:r>
            <a:r>
              <a:rPr lang="en-US" sz="2400" b="1" i="0">
                <a:solidFill>
                  <a:srgbClr val="222426"/>
                </a:solidFill>
                <a:latin typeface="Times New Roman"/>
                <a:ea typeface="Times New Roman"/>
                <a:cs typeface="Times New Roman"/>
                <a:sym typeface="Times New Roman"/>
              </a:rPr>
              <a:t>generalization</a:t>
            </a:r>
            <a:r>
              <a:rPr lang="en-US" sz="2400" b="0" i="0">
                <a:solidFill>
                  <a:srgbClr val="222426"/>
                </a:solidFill>
                <a:latin typeface="Times New Roman"/>
                <a:ea typeface="Times New Roman"/>
                <a:cs typeface="Times New Roman"/>
                <a:sym typeface="Times New Roman"/>
              </a:rPr>
              <a:t>, in generalization two entities combine together to form a new higher level entity. Specialization is a top-down process</a:t>
            </a:r>
            <a:endParaRPr sz="2400">
              <a:solidFill>
                <a:schemeClr val="dk1"/>
              </a:solidFill>
              <a:latin typeface="Times New Roman"/>
              <a:ea typeface="Times New Roman"/>
              <a:cs typeface="Times New Roman"/>
              <a:sym typeface="Times New Roman"/>
            </a:endParaRPr>
          </a:p>
        </p:txBody>
      </p:sp>
      <p:grpSp>
        <p:nvGrpSpPr>
          <p:cNvPr id="827" name="Google Shape;827;p48"/>
          <p:cNvGrpSpPr/>
          <p:nvPr/>
        </p:nvGrpSpPr>
        <p:grpSpPr>
          <a:xfrm>
            <a:off x="5425354" y="2231573"/>
            <a:ext cx="6559826" cy="3975960"/>
            <a:chOff x="5341588" y="2040527"/>
            <a:chExt cx="6850412" cy="4350319"/>
          </a:xfrm>
        </p:grpSpPr>
        <p:sp>
          <p:nvSpPr>
            <p:cNvPr id="828" name="Google Shape;828;p48"/>
            <p:cNvSpPr/>
            <p:nvPr/>
          </p:nvSpPr>
          <p:spPr>
            <a:xfrm>
              <a:off x="5341588" y="5727604"/>
              <a:ext cx="1259437" cy="568958"/>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Service</a:t>
              </a:r>
              <a:endParaRPr sz="1400">
                <a:solidFill>
                  <a:schemeClr val="lt1"/>
                </a:solidFill>
                <a:latin typeface="Arial"/>
                <a:ea typeface="Arial"/>
                <a:cs typeface="Arial"/>
                <a:sym typeface="Arial"/>
              </a:endParaRPr>
            </a:p>
          </p:txBody>
        </p:sp>
        <p:grpSp>
          <p:nvGrpSpPr>
            <p:cNvPr id="829" name="Google Shape;829;p48"/>
            <p:cNvGrpSpPr/>
            <p:nvPr/>
          </p:nvGrpSpPr>
          <p:grpSpPr>
            <a:xfrm>
              <a:off x="5844207" y="2040527"/>
              <a:ext cx="6347793" cy="4350319"/>
              <a:chOff x="5844207" y="2040527"/>
              <a:chExt cx="6347793" cy="4350319"/>
            </a:xfrm>
          </p:grpSpPr>
          <p:sp>
            <p:nvSpPr>
              <p:cNvPr id="830" name="Google Shape;830;p48"/>
              <p:cNvSpPr/>
              <p:nvPr/>
            </p:nvSpPr>
            <p:spPr>
              <a:xfrm>
                <a:off x="8085776" y="2159446"/>
                <a:ext cx="1767836" cy="450039"/>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Employee</a:t>
                </a:r>
                <a:endParaRPr sz="1400">
                  <a:solidFill>
                    <a:schemeClr val="lt1"/>
                  </a:solidFill>
                  <a:latin typeface="Arial"/>
                  <a:ea typeface="Arial"/>
                  <a:cs typeface="Arial"/>
                  <a:sym typeface="Arial"/>
                </a:endParaRPr>
              </a:p>
            </p:txBody>
          </p:sp>
          <p:sp>
            <p:nvSpPr>
              <p:cNvPr id="831" name="Google Shape;831;p48"/>
              <p:cNvSpPr/>
              <p:nvPr/>
            </p:nvSpPr>
            <p:spPr>
              <a:xfrm>
                <a:off x="5907757" y="4718661"/>
                <a:ext cx="1640736" cy="568958"/>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Technician</a:t>
                </a:r>
                <a:endParaRPr sz="1400">
                  <a:solidFill>
                    <a:schemeClr val="lt1"/>
                  </a:solidFill>
                  <a:latin typeface="Arial"/>
                  <a:ea typeface="Arial"/>
                  <a:cs typeface="Arial"/>
                  <a:sym typeface="Arial"/>
                </a:endParaRPr>
              </a:p>
            </p:txBody>
          </p:sp>
          <p:sp>
            <p:nvSpPr>
              <p:cNvPr id="832" name="Google Shape;832;p48"/>
              <p:cNvSpPr/>
              <p:nvPr/>
            </p:nvSpPr>
            <p:spPr>
              <a:xfrm>
                <a:off x="10541103" y="4703838"/>
                <a:ext cx="1346097" cy="568958"/>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Accountant</a:t>
                </a:r>
                <a:endParaRPr sz="1400">
                  <a:solidFill>
                    <a:schemeClr val="lt1"/>
                  </a:solidFill>
                  <a:latin typeface="Arial"/>
                  <a:ea typeface="Arial"/>
                  <a:cs typeface="Arial"/>
                  <a:sym typeface="Arial"/>
                </a:endParaRPr>
              </a:p>
            </p:txBody>
          </p:sp>
          <p:sp>
            <p:nvSpPr>
              <p:cNvPr id="833" name="Google Shape;833;p48"/>
              <p:cNvSpPr/>
              <p:nvPr/>
            </p:nvSpPr>
            <p:spPr>
              <a:xfrm>
                <a:off x="10845903" y="5727604"/>
                <a:ext cx="1346097" cy="568958"/>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Credit_Debit</a:t>
                </a:r>
                <a:endParaRPr sz="1400">
                  <a:solidFill>
                    <a:schemeClr val="lt1"/>
                  </a:solidFill>
                  <a:latin typeface="Arial"/>
                  <a:ea typeface="Arial"/>
                  <a:cs typeface="Arial"/>
                  <a:sym typeface="Arial"/>
                </a:endParaRPr>
              </a:p>
            </p:txBody>
          </p:sp>
          <p:sp>
            <p:nvSpPr>
              <p:cNvPr id="834" name="Google Shape;834;p48"/>
              <p:cNvSpPr/>
              <p:nvPr/>
            </p:nvSpPr>
            <p:spPr>
              <a:xfrm>
                <a:off x="10298460" y="2040527"/>
                <a:ext cx="1346097" cy="568958"/>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Salary</a:t>
                </a:r>
                <a:endParaRPr sz="1400">
                  <a:solidFill>
                    <a:schemeClr val="lt1"/>
                  </a:solidFill>
                  <a:latin typeface="Arial"/>
                  <a:ea typeface="Arial"/>
                  <a:cs typeface="Arial"/>
                  <a:sym typeface="Arial"/>
                </a:endParaRPr>
              </a:p>
            </p:txBody>
          </p:sp>
          <p:sp>
            <p:nvSpPr>
              <p:cNvPr id="835" name="Google Shape;835;p48"/>
              <p:cNvSpPr/>
              <p:nvPr/>
            </p:nvSpPr>
            <p:spPr>
              <a:xfrm>
                <a:off x="5844207" y="2097821"/>
                <a:ext cx="1513637" cy="568958"/>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Name</a:t>
                </a:r>
                <a:endParaRPr sz="1400">
                  <a:solidFill>
                    <a:schemeClr val="lt1"/>
                  </a:solidFill>
                  <a:latin typeface="Arial"/>
                  <a:ea typeface="Arial"/>
                  <a:cs typeface="Arial"/>
                  <a:sym typeface="Arial"/>
                </a:endParaRPr>
              </a:p>
            </p:txBody>
          </p:sp>
          <p:sp>
            <p:nvSpPr>
              <p:cNvPr id="836" name="Google Shape;836;p48"/>
              <p:cNvSpPr/>
              <p:nvPr/>
            </p:nvSpPr>
            <p:spPr>
              <a:xfrm>
                <a:off x="8455519" y="3323708"/>
                <a:ext cx="1028348" cy="795730"/>
              </a:xfrm>
              <a:prstGeom prst="triangle">
                <a:avLst>
                  <a:gd name="adj" fmla="val 50000"/>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Is A</a:t>
                </a:r>
                <a:endParaRPr sz="1400">
                  <a:solidFill>
                    <a:schemeClr val="lt1"/>
                  </a:solidFill>
                  <a:latin typeface="Arial"/>
                  <a:ea typeface="Arial"/>
                  <a:cs typeface="Arial"/>
                  <a:sym typeface="Arial"/>
                </a:endParaRPr>
              </a:p>
            </p:txBody>
          </p:sp>
          <p:cxnSp>
            <p:nvCxnSpPr>
              <p:cNvPr id="837" name="Google Shape;837;p48"/>
              <p:cNvCxnSpPr>
                <a:stCxn id="831" idx="3"/>
                <a:endCxn id="836" idx="3"/>
              </p:cNvCxnSpPr>
              <p:nvPr/>
            </p:nvCxnSpPr>
            <p:spPr>
              <a:xfrm rot="10800000" flipH="1">
                <a:off x="7548493" y="4119340"/>
                <a:ext cx="1421100" cy="883800"/>
              </a:xfrm>
              <a:prstGeom prst="straightConnector1">
                <a:avLst/>
              </a:prstGeom>
              <a:noFill/>
              <a:ln w="9525" cap="rnd" cmpd="sng">
                <a:solidFill>
                  <a:schemeClr val="accent1"/>
                </a:solidFill>
                <a:prstDash val="solid"/>
                <a:round/>
                <a:headEnd type="none" w="sm" len="sm"/>
                <a:tailEnd type="none" w="sm" len="sm"/>
              </a:ln>
            </p:spPr>
          </p:cxnSp>
          <p:cxnSp>
            <p:nvCxnSpPr>
              <p:cNvPr id="838" name="Google Shape;838;p48"/>
              <p:cNvCxnSpPr>
                <a:stCxn id="832" idx="1"/>
                <a:endCxn id="836" idx="3"/>
              </p:cNvCxnSpPr>
              <p:nvPr/>
            </p:nvCxnSpPr>
            <p:spPr>
              <a:xfrm rot="10800000">
                <a:off x="8969703" y="4119517"/>
                <a:ext cx="1571400" cy="868800"/>
              </a:xfrm>
              <a:prstGeom prst="straightConnector1">
                <a:avLst/>
              </a:prstGeom>
              <a:noFill/>
              <a:ln w="9525" cap="rnd" cmpd="sng">
                <a:solidFill>
                  <a:schemeClr val="accent1"/>
                </a:solidFill>
                <a:prstDash val="solid"/>
                <a:round/>
                <a:headEnd type="none" w="sm" len="sm"/>
                <a:tailEnd type="none" w="sm" len="sm"/>
              </a:ln>
            </p:spPr>
          </p:cxnSp>
          <p:cxnSp>
            <p:nvCxnSpPr>
              <p:cNvPr id="839" name="Google Shape;839;p48"/>
              <p:cNvCxnSpPr>
                <a:stCxn id="836" idx="0"/>
                <a:endCxn id="830" idx="2"/>
              </p:cNvCxnSpPr>
              <p:nvPr/>
            </p:nvCxnSpPr>
            <p:spPr>
              <a:xfrm rot="10800000">
                <a:off x="8969693" y="2609408"/>
                <a:ext cx="0" cy="714300"/>
              </a:xfrm>
              <a:prstGeom prst="straightConnector1">
                <a:avLst/>
              </a:prstGeom>
              <a:noFill/>
              <a:ln w="9525" cap="rnd" cmpd="sng">
                <a:solidFill>
                  <a:schemeClr val="accent1"/>
                </a:solidFill>
                <a:prstDash val="solid"/>
                <a:round/>
                <a:headEnd type="none" w="sm" len="sm"/>
                <a:tailEnd type="none" w="sm" len="sm"/>
              </a:ln>
            </p:spPr>
          </p:cxnSp>
          <p:cxnSp>
            <p:nvCxnSpPr>
              <p:cNvPr id="840" name="Google Shape;840;p48"/>
              <p:cNvCxnSpPr/>
              <p:nvPr/>
            </p:nvCxnSpPr>
            <p:spPr>
              <a:xfrm flipH="1">
                <a:off x="6096000" y="5287619"/>
                <a:ext cx="186061" cy="439985"/>
              </a:xfrm>
              <a:prstGeom prst="straightConnector1">
                <a:avLst/>
              </a:prstGeom>
              <a:noFill/>
              <a:ln w="9525" cap="rnd" cmpd="sng">
                <a:solidFill>
                  <a:schemeClr val="accent1"/>
                </a:solidFill>
                <a:prstDash val="solid"/>
                <a:round/>
                <a:headEnd type="none" w="sm" len="sm"/>
                <a:tailEnd type="none" w="sm" len="sm"/>
              </a:ln>
            </p:spPr>
          </p:cxnSp>
          <p:cxnSp>
            <p:nvCxnSpPr>
              <p:cNvPr id="841" name="Google Shape;841;p48"/>
              <p:cNvCxnSpPr/>
              <p:nvPr/>
            </p:nvCxnSpPr>
            <p:spPr>
              <a:xfrm rot="10800000">
                <a:off x="11518951" y="5272796"/>
                <a:ext cx="0" cy="584400"/>
              </a:xfrm>
              <a:prstGeom prst="straightConnector1">
                <a:avLst/>
              </a:prstGeom>
              <a:noFill/>
              <a:ln w="9525" cap="rnd" cmpd="sng">
                <a:solidFill>
                  <a:schemeClr val="accent1"/>
                </a:solidFill>
                <a:prstDash val="solid"/>
                <a:round/>
                <a:headEnd type="none" w="sm" len="sm"/>
                <a:tailEnd type="none" w="sm" len="sm"/>
              </a:ln>
            </p:spPr>
          </p:cxnSp>
          <p:cxnSp>
            <p:nvCxnSpPr>
              <p:cNvPr id="842" name="Google Shape;842;p48"/>
              <p:cNvCxnSpPr>
                <a:stCxn id="835" idx="6"/>
                <a:endCxn id="830" idx="1"/>
              </p:cNvCxnSpPr>
              <p:nvPr/>
            </p:nvCxnSpPr>
            <p:spPr>
              <a:xfrm>
                <a:off x="7357844" y="2382300"/>
                <a:ext cx="727800" cy="2100"/>
              </a:xfrm>
              <a:prstGeom prst="straightConnector1">
                <a:avLst/>
              </a:prstGeom>
              <a:noFill/>
              <a:ln w="9525" cap="rnd" cmpd="sng">
                <a:solidFill>
                  <a:schemeClr val="accent1"/>
                </a:solidFill>
                <a:prstDash val="solid"/>
                <a:round/>
                <a:headEnd type="none" w="sm" len="sm"/>
                <a:tailEnd type="none" w="sm" len="sm"/>
              </a:ln>
            </p:spPr>
          </p:cxnSp>
          <p:sp>
            <p:nvSpPr>
              <p:cNvPr id="843" name="Google Shape;843;p48"/>
              <p:cNvSpPr/>
              <p:nvPr/>
            </p:nvSpPr>
            <p:spPr>
              <a:xfrm>
                <a:off x="8354316" y="4711250"/>
                <a:ext cx="1346097" cy="568958"/>
              </a:xfrm>
              <a:prstGeom prst="rect">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Engineer</a:t>
                </a:r>
                <a:endParaRPr sz="1400">
                  <a:solidFill>
                    <a:schemeClr val="lt1"/>
                  </a:solidFill>
                  <a:latin typeface="Arial"/>
                  <a:ea typeface="Arial"/>
                  <a:cs typeface="Arial"/>
                  <a:sym typeface="Arial"/>
                </a:endParaRPr>
              </a:p>
            </p:txBody>
          </p:sp>
          <p:sp>
            <p:nvSpPr>
              <p:cNvPr id="844" name="Google Shape;844;p48"/>
              <p:cNvSpPr/>
              <p:nvPr/>
            </p:nvSpPr>
            <p:spPr>
              <a:xfrm>
                <a:off x="8397645" y="5821888"/>
                <a:ext cx="1259437" cy="568958"/>
              </a:xfrm>
              <a:prstGeom prst="ellipse">
                <a:avLst/>
              </a:prstGeom>
              <a:solidFill>
                <a:schemeClr val="accent1"/>
              </a:solidFill>
              <a:ln w="19050" cap="rnd" cmpd="sng">
                <a:solidFill>
                  <a:srgbClr val="7D9A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Project</a:t>
                </a:r>
                <a:endParaRPr sz="1400">
                  <a:solidFill>
                    <a:schemeClr val="lt1"/>
                  </a:solidFill>
                  <a:latin typeface="Arial"/>
                  <a:ea typeface="Arial"/>
                  <a:cs typeface="Arial"/>
                  <a:sym typeface="Arial"/>
                </a:endParaRPr>
              </a:p>
            </p:txBody>
          </p:sp>
          <p:cxnSp>
            <p:nvCxnSpPr>
              <p:cNvPr id="845" name="Google Shape;845;p48"/>
              <p:cNvCxnSpPr>
                <a:stCxn id="836" idx="3"/>
              </p:cNvCxnSpPr>
              <p:nvPr/>
            </p:nvCxnSpPr>
            <p:spPr>
              <a:xfrm>
                <a:off x="8969693" y="4119438"/>
                <a:ext cx="0" cy="584400"/>
              </a:xfrm>
              <a:prstGeom prst="straightConnector1">
                <a:avLst/>
              </a:prstGeom>
              <a:noFill/>
              <a:ln w="9525" cap="rnd" cmpd="sng">
                <a:solidFill>
                  <a:schemeClr val="accent1"/>
                </a:solidFill>
                <a:prstDash val="solid"/>
                <a:round/>
                <a:headEnd type="none" w="sm" len="sm"/>
                <a:tailEnd type="none" w="sm" len="sm"/>
              </a:ln>
            </p:spPr>
          </p:cxnSp>
        </p:grpSp>
      </p:grpSp>
      <p:pic>
        <p:nvPicPr>
          <p:cNvPr id="846" name="Google Shape;846;p48"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2" name="Google Shape;852;p4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t>49</a:t>
            </a:fld>
            <a:endParaRPr/>
          </a:p>
        </p:txBody>
      </p:sp>
      <p:sp>
        <p:nvSpPr>
          <p:cNvPr id="853" name="Google Shape;853;p49"/>
          <p:cNvSpPr txBox="1"/>
          <p:nvPr/>
        </p:nvSpPr>
        <p:spPr>
          <a:xfrm>
            <a:off x="624376" y="2750805"/>
            <a:ext cx="11294908" cy="25545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0" i="0">
                <a:solidFill>
                  <a:srgbClr val="222426"/>
                </a:solidFill>
                <a:latin typeface="Times New Roman"/>
                <a:ea typeface="Times New Roman"/>
                <a:cs typeface="Times New Roman"/>
                <a:sym typeface="Times New Roman"/>
              </a:rPr>
              <a:t>Specialization is to find the subsets of entities that have few distinguish attributes. For example – Consider an entity employee which can be further classified as sub-entities Technician, Engineer &amp; Accountant because these sub entities have some distinguish attributes.</a:t>
            </a:r>
            <a:endParaRPr sz="3200">
              <a:solidFill>
                <a:schemeClr val="dk1"/>
              </a:solidFill>
              <a:latin typeface="Times New Roman"/>
              <a:ea typeface="Times New Roman"/>
              <a:cs typeface="Times New Roman"/>
              <a:sym typeface="Times New Roman"/>
            </a:endParaRPr>
          </a:p>
        </p:txBody>
      </p:sp>
      <p:pic>
        <p:nvPicPr>
          <p:cNvPr id="854" name="Google Shape;854;p49"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
          <p:cNvSpPr txBox="1">
            <a:spLocks noGrp="1"/>
          </p:cNvSpPr>
          <p:nvPr>
            <p:ph type="title"/>
          </p:nvPr>
        </p:nvSpPr>
        <p:spPr>
          <a:xfrm>
            <a:off x="1450975" y="998538"/>
            <a:ext cx="9928225" cy="4206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b="1">
              <a:solidFill>
                <a:schemeClr val="lt1"/>
              </a:solidFill>
              <a:latin typeface="Arial"/>
              <a:ea typeface="Arial"/>
              <a:cs typeface="Arial"/>
              <a:sym typeface="Arial"/>
            </a:endParaRPr>
          </a:p>
        </p:txBody>
      </p:sp>
      <p:sp>
        <p:nvSpPr>
          <p:cNvPr id="294" name="Google Shape;294;p5"/>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alibri"/>
                <a:ea typeface="Calibri"/>
                <a:cs typeface="Calibri"/>
                <a:sym typeface="Calibri"/>
              </a:rPr>
              <a:t>5</a:t>
            </a:fld>
            <a:endParaRPr sz="2800">
              <a:solidFill>
                <a:schemeClr val="lt1"/>
              </a:solidFill>
              <a:latin typeface="Calibri"/>
              <a:ea typeface="Calibri"/>
              <a:cs typeface="Calibri"/>
              <a:sym typeface="Calibri"/>
            </a:endParaRPr>
          </a:p>
        </p:txBody>
      </p:sp>
      <p:pic>
        <p:nvPicPr>
          <p:cNvPr id="295" name="Google Shape;295;p5"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
        <p:nvSpPr>
          <p:cNvPr id="296" name="Google Shape;296;p5"/>
          <p:cNvSpPr txBox="1"/>
          <p:nvPr/>
        </p:nvSpPr>
        <p:spPr>
          <a:xfrm>
            <a:off x="330099" y="2316619"/>
            <a:ext cx="753386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Insulation between programs and data, and data abstraction</a:t>
            </a:r>
            <a:endParaRPr/>
          </a:p>
        </p:txBody>
      </p:sp>
      <p:sp>
        <p:nvSpPr>
          <p:cNvPr id="297" name="Google Shape;297;p5"/>
          <p:cNvSpPr txBox="1"/>
          <p:nvPr/>
        </p:nvSpPr>
        <p:spPr>
          <a:xfrm>
            <a:off x="330099" y="2892897"/>
            <a:ext cx="11284227" cy="34778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Arial"/>
              <a:buChar char="•"/>
            </a:pPr>
            <a:r>
              <a:rPr lang="en-US" sz="2200" b="0" i="0" u="none" strike="noStrike">
                <a:solidFill>
                  <a:schemeClr val="dk1"/>
                </a:solidFill>
                <a:latin typeface="Times New Roman"/>
                <a:ea typeface="Times New Roman"/>
                <a:cs typeface="Times New Roman"/>
                <a:sym typeface="Times New Roman"/>
              </a:rPr>
              <a:t>In the file processing, the structure of data files is embedded in the application programs, so any changes to file structure may require changing the application program that access those files.</a:t>
            </a:r>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Whereas DBMS access programs do not require such changes in most cases.</a:t>
            </a:r>
            <a:endParaRPr/>
          </a:p>
          <a:p>
            <a:pPr marL="342900" marR="0" lvl="0" indent="-342900" algn="l" rtl="0">
              <a:spcBef>
                <a:spcPts val="0"/>
              </a:spcBef>
              <a:spcAft>
                <a:spcPts val="0"/>
              </a:spcAft>
              <a:buClr>
                <a:schemeClr val="dk1"/>
              </a:buClr>
              <a:buSzPts val="2200"/>
              <a:buFont typeface="Arial"/>
              <a:buChar char="•"/>
            </a:pPr>
            <a:r>
              <a:rPr lang="en-US" sz="2200" b="0" i="0" u="none" strike="noStrike">
                <a:solidFill>
                  <a:schemeClr val="dk1"/>
                </a:solidFill>
                <a:latin typeface="Times New Roman"/>
                <a:ea typeface="Times New Roman"/>
                <a:cs typeface="Times New Roman"/>
                <a:sym typeface="Times New Roman"/>
              </a:rPr>
              <a:t>The structure of data files is stored in the DBMS catalog separately from the access programs. We call this property as program-data independence.</a:t>
            </a:r>
            <a:endParaRPr/>
          </a:p>
          <a:p>
            <a:pPr marL="342900" marR="0" lvl="0" indent="-342900" algn="l" rtl="0">
              <a:spcBef>
                <a:spcPts val="0"/>
              </a:spcBef>
              <a:spcAft>
                <a:spcPts val="0"/>
              </a:spcAft>
              <a:buClr>
                <a:schemeClr val="dk1"/>
              </a:buClr>
              <a:buSzPts val="2200"/>
              <a:buFont typeface="Arial"/>
              <a:buChar char="•"/>
            </a:pPr>
            <a:r>
              <a:rPr lang="en-US" sz="2200" b="0" i="0" u="none" strike="noStrike">
                <a:solidFill>
                  <a:schemeClr val="dk1"/>
                </a:solidFill>
                <a:latin typeface="Times New Roman"/>
                <a:ea typeface="Times New Roman"/>
                <a:cs typeface="Times New Roman"/>
                <a:sym typeface="Times New Roman"/>
              </a:rPr>
              <a:t>The characteristic that allows program-data independence and program-operation independence is called data abstraction.</a:t>
            </a:r>
            <a:endParaRPr/>
          </a:p>
          <a:p>
            <a:pPr marL="342900" marR="0" lvl="0" indent="-342900" algn="l" rtl="0">
              <a:spcBef>
                <a:spcPts val="0"/>
              </a:spcBef>
              <a:spcAft>
                <a:spcPts val="0"/>
              </a:spcAft>
              <a:buClr>
                <a:schemeClr val="dk1"/>
              </a:buClr>
              <a:buSzPts val="2200"/>
              <a:buFont typeface="Arial"/>
              <a:buChar char="•"/>
            </a:pPr>
            <a:r>
              <a:rPr lang="en-US" sz="2200" b="0" i="0" u="none" strike="noStrike">
                <a:solidFill>
                  <a:schemeClr val="dk1"/>
                </a:solidFill>
                <a:latin typeface="Times New Roman"/>
                <a:ea typeface="Times New Roman"/>
                <a:cs typeface="Times New Roman"/>
                <a:sym typeface="Times New Roman"/>
              </a:rPr>
              <a:t>A DBMS provides users with a conceptual representation of data that does not include many of the details of how the data is stored or how the operations are implemented.</a:t>
            </a:r>
            <a:endParaRPr sz="2200" b="0" i="0" u="none" strike="noStrik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50"/>
          <p:cNvSpPr txBox="1">
            <a:spLocks noGrp="1"/>
          </p:cNvSpPr>
          <p:nvPr>
            <p:ph type="title"/>
          </p:nvPr>
        </p:nvSpPr>
        <p:spPr>
          <a:xfrm>
            <a:off x="1504950" y="906463"/>
            <a:ext cx="9928225" cy="41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Text books and Reference books</a:t>
            </a:r>
            <a:endParaRPr b="1">
              <a:solidFill>
                <a:schemeClr val="lt1"/>
              </a:solidFill>
              <a:latin typeface="Arial"/>
              <a:ea typeface="Arial"/>
              <a:cs typeface="Arial"/>
              <a:sym typeface="Arial"/>
            </a:endParaRPr>
          </a:p>
        </p:txBody>
      </p:sp>
      <p:sp>
        <p:nvSpPr>
          <p:cNvPr id="860" name="Google Shape;860;p50"/>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alibri"/>
                <a:ea typeface="Calibri"/>
                <a:cs typeface="Calibri"/>
                <a:sym typeface="Calibri"/>
              </a:rPr>
              <a:t>50</a:t>
            </a:fld>
            <a:endParaRPr sz="2800">
              <a:solidFill>
                <a:schemeClr val="lt1"/>
              </a:solidFill>
              <a:latin typeface="Calibri"/>
              <a:ea typeface="Calibri"/>
              <a:cs typeface="Calibri"/>
              <a:sym typeface="Calibri"/>
            </a:endParaRPr>
          </a:p>
        </p:txBody>
      </p:sp>
      <p:pic>
        <p:nvPicPr>
          <p:cNvPr id="861" name="Google Shape;861;p50" descr="C:\Users\Mahesh Kumar Jha\Downloads\CMRIT NEW LOGO-01.png"/>
          <p:cNvPicPr preferRelativeResize="0"/>
          <p:nvPr/>
        </p:nvPicPr>
        <p:blipFill rotWithShape="1">
          <a:blip r:embed="rId3">
            <a:alphaModFix/>
          </a:blip>
          <a:srcRect l="10242" t="16174" r="4217"/>
          <a:stretch/>
        </p:blipFill>
        <p:spPr>
          <a:xfrm>
            <a:off x="530225" y="606425"/>
            <a:ext cx="1744663" cy="1222375"/>
          </a:xfrm>
          <a:prstGeom prst="rect">
            <a:avLst/>
          </a:prstGeom>
          <a:noFill/>
          <a:ln>
            <a:noFill/>
          </a:ln>
        </p:spPr>
      </p:pic>
      <p:graphicFrame>
        <p:nvGraphicFramePr>
          <p:cNvPr id="862" name="Google Shape;862;p50"/>
          <p:cNvGraphicFramePr/>
          <p:nvPr/>
        </p:nvGraphicFramePr>
        <p:xfrm>
          <a:off x="530225" y="2439987"/>
          <a:ext cx="11273825" cy="3249348"/>
        </p:xfrm>
        <a:graphic>
          <a:graphicData uri="http://schemas.openxmlformats.org/drawingml/2006/table">
            <a:tbl>
              <a:tblPr bandRow="1">
                <a:noFill/>
                <a:tableStyleId>{750CA1BF-6315-4158-B13C-9FB6C954EE1B}</a:tableStyleId>
              </a:tblPr>
              <a:tblGrid>
                <a:gridCol w="1111975">
                  <a:extLst>
                    <a:ext uri="{9D8B030D-6E8A-4147-A177-3AD203B41FA5}">
                      <a16:colId xmlns:a16="http://schemas.microsoft.com/office/drawing/2014/main" val="20000"/>
                    </a:ext>
                  </a:extLst>
                </a:gridCol>
                <a:gridCol w="10161850">
                  <a:extLst>
                    <a:ext uri="{9D8B030D-6E8A-4147-A177-3AD203B41FA5}">
                      <a16:colId xmlns:a16="http://schemas.microsoft.com/office/drawing/2014/main" val="20001"/>
                    </a:ext>
                  </a:extLst>
                </a:gridCol>
              </a:tblGrid>
              <a:tr h="290850">
                <a:tc gridSpan="2">
                  <a:txBody>
                    <a:bodyPr/>
                    <a:lstStyle/>
                    <a:p>
                      <a:pPr marL="0" marR="0" lvl="0" indent="0" algn="ctr" rtl="0">
                        <a:lnSpc>
                          <a:spcPct val="115000"/>
                        </a:lnSpc>
                        <a:spcBef>
                          <a:spcPts val="0"/>
                        </a:spcBef>
                        <a:spcAft>
                          <a:spcPts val="0"/>
                        </a:spcAft>
                        <a:buNone/>
                      </a:pPr>
                      <a:r>
                        <a:rPr lang="en-US" sz="1200" b="1"/>
                        <a:t>Text Books</a:t>
                      </a:r>
                      <a:endParaRPr sz="1200" b="1">
                        <a:latin typeface="Calibri"/>
                        <a:ea typeface="Calibri"/>
                        <a:cs typeface="Calibri"/>
                        <a:sym typeface="Calibri"/>
                      </a:endParaRPr>
                    </a:p>
                  </a:txBody>
                  <a:tcPr marL="68575" marR="68575" marT="0" marB="0" anchor="ctr"/>
                </a:tc>
                <a:tc hMerge="1">
                  <a:txBody>
                    <a:bodyPr/>
                    <a:lstStyle/>
                    <a:p>
                      <a:endParaRPr lang="en-US"/>
                    </a:p>
                  </a:txBody>
                  <a:tcPr/>
                </a:tc>
                <a:extLst>
                  <a:ext uri="{0D108BD9-81ED-4DB2-BD59-A6C34878D82A}">
                    <a16:rowId xmlns:a16="http://schemas.microsoft.com/office/drawing/2014/main" val="10000"/>
                  </a:ext>
                </a:extLst>
              </a:tr>
              <a:tr h="735600">
                <a:tc>
                  <a:txBody>
                    <a:bodyPr/>
                    <a:lstStyle/>
                    <a:p>
                      <a:pPr marL="0" marR="0" lvl="0" indent="0" algn="l" rtl="0">
                        <a:lnSpc>
                          <a:spcPct val="115000"/>
                        </a:lnSpc>
                        <a:spcBef>
                          <a:spcPts val="0"/>
                        </a:spcBef>
                        <a:spcAft>
                          <a:spcPts val="0"/>
                        </a:spcAft>
                        <a:buNone/>
                      </a:pPr>
                      <a:r>
                        <a:rPr lang="en-US" sz="1400" b="1"/>
                        <a:t>1.</a:t>
                      </a:r>
                      <a:endParaRPr sz="1400" b="1">
                        <a:latin typeface="Calibri"/>
                        <a:ea typeface="Calibri"/>
                        <a:cs typeface="Calibri"/>
                        <a:sym typeface="Calibri"/>
                      </a:endParaRPr>
                    </a:p>
                  </a:txBody>
                  <a:tcPr marL="68575" marR="68575" marT="0" marB="0" anchor="ctr"/>
                </a:tc>
                <a:tc>
                  <a:txBody>
                    <a:bodyPr/>
                    <a:lstStyle/>
                    <a:p>
                      <a:pPr marL="0" marR="0" lvl="0" indent="0" algn="l" rtl="0">
                        <a:lnSpc>
                          <a:spcPct val="104000"/>
                        </a:lnSpc>
                        <a:spcBef>
                          <a:spcPts val="0"/>
                        </a:spcBef>
                        <a:spcAft>
                          <a:spcPts val="0"/>
                        </a:spcAft>
                        <a:buNone/>
                      </a:pPr>
                      <a:r>
                        <a:rPr lang="en-US" sz="1400" b="1"/>
                        <a:t>Fundamentals of Database Systems, Ramez ElmasriandShamkantB.Navathe,7</a:t>
                      </a:r>
                      <a:r>
                        <a:rPr lang="en-US" sz="1400" b="1" baseline="30000"/>
                        <a:t>th</a:t>
                      </a:r>
                      <a:r>
                        <a:rPr lang="en-US" sz="1400" b="1"/>
                        <a:t>Edition,2017,Pearson. ISBN: 978-0-13-397077-7</a:t>
                      </a:r>
                      <a:endParaRPr sz="1400" b="1"/>
                    </a:p>
                    <a:p>
                      <a:pPr marL="0" marR="0" lvl="0" indent="0" algn="l" rtl="0">
                        <a:lnSpc>
                          <a:spcPct val="115000"/>
                        </a:lnSpc>
                        <a:spcBef>
                          <a:spcPts val="1000"/>
                        </a:spcBef>
                        <a:spcAft>
                          <a:spcPts val="0"/>
                        </a:spcAft>
                        <a:buNone/>
                      </a:pPr>
                      <a:r>
                        <a:rPr lang="en-US" sz="1400" b="1"/>
                        <a:t> </a:t>
                      </a:r>
                      <a:endParaRPr sz="1400" b="1">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97725">
                <a:tc>
                  <a:txBody>
                    <a:bodyPr/>
                    <a:lstStyle/>
                    <a:p>
                      <a:pPr marL="0" marR="0" lvl="0" indent="0" algn="l" rtl="0">
                        <a:lnSpc>
                          <a:spcPct val="115000"/>
                        </a:lnSpc>
                        <a:spcBef>
                          <a:spcPts val="0"/>
                        </a:spcBef>
                        <a:spcAft>
                          <a:spcPts val="0"/>
                        </a:spcAft>
                        <a:buNone/>
                      </a:pPr>
                      <a:r>
                        <a:rPr lang="en-US" sz="1400" b="1"/>
                        <a:t>2.</a:t>
                      </a:r>
                      <a:endParaRPr sz="1400" b="1">
                        <a:latin typeface="Calibri"/>
                        <a:ea typeface="Calibri"/>
                        <a:cs typeface="Calibri"/>
                        <a:sym typeface="Calibri"/>
                      </a:endParaRPr>
                    </a:p>
                  </a:txBody>
                  <a:tcPr marL="68575" marR="68575" marT="0" marB="0" anchor="ctr"/>
                </a:tc>
                <a:tc>
                  <a:txBody>
                    <a:bodyPr/>
                    <a:lstStyle/>
                    <a:p>
                      <a:pPr marL="0" marR="0" lvl="0" indent="0" algn="l" rtl="0">
                        <a:lnSpc>
                          <a:spcPct val="112000"/>
                        </a:lnSpc>
                        <a:spcBef>
                          <a:spcPts val="0"/>
                        </a:spcBef>
                        <a:spcAft>
                          <a:spcPts val="0"/>
                        </a:spcAft>
                        <a:buNone/>
                      </a:pPr>
                      <a:r>
                        <a:rPr lang="en-US" sz="1400" b="1"/>
                        <a:t>Databasemanagementsystems,Ramakrishnan,andGehrke,3</a:t>
                      </a:r>
                      <a:r>
                        <a:rPr lang="en-US" sz="1400" b="1" baseline="30000"/>
                        <a:t>rd</a:t>
                      </a:r>
                      <a:r>
                        <a:rPr lang="en-US" sz="1400" b="1"/>
                        <a:t>Edition,2014, McGrawHill </a:t>
                      </a:r>
                      <a:r>
                        <a:rPr lang="en-US" sz="1400" b="1">
                          <a:highlight>
                            <a:srgbClr val="FFFFFF"/>
                          </a:highlight>
                        </a:rPr>
                        <a:t>ISBN-10: 0072465638 </a:t>
                      </a:r>
                      <a:endParaRPr sz="1400" b="1">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328675">
                <a:tc gridSpan="2">
                  <a:txBody>
                    <a:bodyPr/>
                    <a:lstStyle/>
                    <a:p>
                      <a:pPr marL="0" marR="0" lvl="0" indent="0" algn="l" rtl="0">
                        <a:lnSpc>
                          <a:spcPct val="115000"/>
                        </a:lnSpc>
                        <a:spcBef>
                          <a:spcPts val="0"/>
                        </a:spcBef>
                        <a:spcAft>
                          <a:spcPts val="0"/>
                        </a:spcAft>
                        <a:buNone/>
                      </a:pPr>
                      <a:r>
                        <a:rPr lang="en-US" sz="1400" b="1"/>
                        <a:t>Reference Books</a:t>
                      </a:r>
                      <a:endParaRPr sz="1400" b="1">
                        <a:latin typeface="Calibri"/>
                        <a:ea typeface="Calibri"/>
                        <a:cs typeface="Calibri"/>
                        <a:sym typeface="Calibri"/>
                      </a:endParaRPr>
                    </a:p>
                  </a:txBody>
                  <a:tcPr marL="68575" marR="68575" marT="0" marB="0" anchor="ctr"/>
                </a:tc>
                <a:tc hMerge="1">
                  <a:txBody>
                    <a:bodyPr/>
                    <a:lstStyle/>
                    <a:p>
                      <a:endParaRPr lang="en-US"/>
                    </a:p>
                  </a:txBody>
                  <a:tcPr/>
                </a:tc>
                <a:extLst>
                  <a:ext uri="{0D108BD9-81ED-4DB2-BD59-A6C34878D82A}">
                    <a16:rowId xmlns:a16="http://schemas.microsoft.com/office/drawing/2014/main" val="10003"/>
                  </a:ext>
                </a:extLst>
              </a:tr>
              <a:tr h="754575">
                <a:tc>
                  <a:txBody>
                    <a:bodyPr/>
                    <a:lstStyle/>
                    <a:p>
                      <a:pPr marL="342900" marR="0" lvl="0" indent="-342900" algn="l" rtl="0">
                        <a:lnSpc>
                          <a:spcPct val="115000"/>
                        </a:lnSpc>
                        <a:spcBef>
                          <a:spcPts val="0"/>
                        </a:spcBef>
                        <a:spcAft>
                          <a:spcPts val="0"/>
                        </a:spcAft>
                        <a:buClr>
                          <a:schemeClr val="dk1"/>
                        </a:buClr>
                        <a:buSzPts val="1400"/>
                        <a:buFont typeface="Century Gothic"/>
                        <a:buAutoNum type="arabicPeriod"/>
                      </a:pPr>
                      <a:r>
                        <a:rPr lang="en-US" sz="1400" b="1"/>
                        <a:t> </a:t>
                      </a:r>
                      <a:endParaRPr sz="1400" b="1">
                        <a:latin typeface="Calibri"/>
                        <a:ea typeface="Calibri"/>
                        <a:cs typeface="Calibri"/>
                        <a:sym typeface="Calibri"/>
                      </a:endParaRPr>
                    </a:p>
                  </a:txBody>
                  <a:tcPr marL="68575" marR="68575" marT="0" marB="0" anchor="ctr"/>
                </a:tc>
                <a:tc>
                  <a:txBody>
                    <a:bodyPr/>
                    <a:lstStyle/>
                    <a:p>
                      <a:pPr marL="0" marR="0" lvl="0" indent="0" algn="l" rtl="0">
                        <a:lnSpc>
                          <a:spcPct val="111000"/>
                        </a:lnSpc>
                        <a:spcBef>
                          <a:spcPts val="0"/>
                        </a:spcBef>
                        <a:spcAft>
                          <a:spcPts val="0"/>
                        </a:spcAft>
                        <a:buNone/>
                      </a:pPr>
                      <a:r>
                        <a:rPr lang="en-US" sz="1400" b="1"/>
                        <a:t>Silberschatz Korth and Sudharshan, Database System Concepts, 6</a:t>
                      </a:r>
                      <a:r>
                        <a:rPr lang="en-US" sz="1400" b="1" baseline="30000"/>
                        <a:t>th</a:t>
                      </a:r>
                      <a:r>
                        <a:rPr lang="en-US" sz="1400" b="1"/>
                        <a:t> Edition,Mc-GrawHill,2013. </a:t>
                      </a:r>
                      <a:r>
                        <a:rPr lang="en-US" sz="1400" b="1">
                          <a:highlight>
                            <a:srgbClr val="FFFFFF"/>
                          </a:highlight>
                        </a:rPr>
                        <a:t> ISBN-10: 9332901384</a:t>
                      </a:r>
                      <a:endParaRPr sz="1400" b="1"/>
                    </a:p>
                    <a:p>
                      <a:pPr marL="0" marR="0" lvl="0" indent="0" algn="l" rtl="0">
                        <a:lnSpc>
                          <a:spcPct val="115000"/>
                        </a:lnSpc>
                        <a:spcBef>
                          <a:spcPts val="1000"/>
                        </a:spcBef>
                        <a:spcAft>
                          <a:spcPts val="0"/>
                        </a:spcAft>
                        <a:buNone/>
                      </a:pPr>
                      <a:r>
                        <a:rPr lang="en-US" sz="1400" b="1"/>
                        <a:t> </a:t>
                      </a:r>
                      <a:endParaRPr sz="1400" b="1">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577550">
                <a:tc>
                  <a:txBody>
                    <a:bodyPr/>
                    <a:lstStyle/>
                    <a:p>
                      <a:pPr marL="0" marR="0" lvl="0" indent="0" algn="l" rtl="0">
                        <a:lnSpc>
                          <a:spcPct val="115000"/>
                        </a:lnSpc>
                        <a:spcBef>
                          <a:spcPts val="0"/>
                        </a:spcBef>
                        <a:spcAft>
                          <a:spcPts val="0"/>
                        </a:spcAft>
                        <a:buClr>
                          <a:schemeClr val="dk1"/>
                        </a:buClr>
                        <a:buSzPts val="1400"/>
                        <a:buFont typeface="Century Gothic"/>
                        <a:buNone/>
                      </a:pPr>
                      <a:r>
                        <a:rPr lang="en-US" sz="1400" b="1"/>
                        <a:t>2. </a:t>
                      </a:r>
                      <a:endParaRPr sz="1400" b="1">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None/>
                      </a:pPr>
                      <a:r>
                        <a:rPr lang="en-US" sz="1400" b="1"/>
                        <a:t>Coronel, Morris, and Rob, Database Principles Fundamentals of Design, Implementation and Management, Cengage Learning2012. </a:t>
                      </a:r>
                      <a:r>
                        <a:rPr lang="en-US" sz="1400" b="1">
                          <a:highlight>
                            <a:srgbClr val="FFFFFF"/>
                          </a:highlight>
                        </a:rPr>
                        <a:t>ISBN 9781285196145</a:t>
                      </a:r>
                      <a:endParaRPr sz="1400" b="1">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51"/>
          <p:cNvSpPr txBox="1">
            <a:spLocks noGrp="1"/>
          </p:cNvSpPr>
          <p:nvPr>
            <p:ph type="title"/>
          </p:nvPr>
        </p:nvSpPr>
        <p:spPr>
          <a:xfrm>
            <a:off x="1504950" y="906463"/>
            <a:ext cx="9928225" cy="419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Some useful links</a:t>
            </a:r>
            <a:endParaRPr b="1">
              <a:solidFill>
                <a:schemeClr val="lt1"/>
              </a:solidFill>
              <a:latin typeface="Arial"/>
              <a:ea typeface="Arial"/>
              <a:cs typeface="Arial"/>
              <a:sym typeface="Arial"/>
            </a:endParaRPr>
          </a:p>
        </p:txBody>
      </p:sp>
      <p:sp>
        <p:nvSpPr>
          <p:cNvPr id="868" name="Google Shape;868;p51"/>
          <p:cNvSpPr txBox="1">
            <a:spLocks noGrp="1"/>
          </p:cNvSpPr>
          <p:nvPr>
            <p:ph type="body" idx="1"/>
          </p:nvPr>
        </p:nvSpPr>
        <p:spPr>
          <a:xfrm>
            <a:off x="382588" y="2439988"/>
            <a:ext cx="11426825" cy="37004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40"/>
              <a:buFont typeface="Noto Sans Symbols"/>
              <a:buNone/>
            </a:pPr>
            <a:r>
              <a:rPr lang="en-US" sz="1800" b="1" u="sng">
                <a:solidFill>
                  <a:srgbClr val="0563C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https://www.cs.uregina.ca/Links/class-info/215/erd/#:~:text=Data%20modeling%20is%20a%20technique,data%20requirements%20for%20a%20database</a:t>
            </a:r>
            <a:endParaRPr sz="1800" b="1" u="sng">
              <a:solidFill>
                <a:srgbClr val="0563C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endParaRPr>
          </a:p>
          <a:p>
            <a:pPr marL="0" lvl="0" indent="0" algn="l" rtl="0">
              <a:spcBef>
                <a:spcPts val="1000"/>
              </a:spcBef>
              <a:spcAft>
                <a:spcPts val="0"/>
              </a:spcAft>
              <a:buSzPts val="1440"/>
              <a:buFont typeface="Noto Sans Symbols"/>
              <a:buNone/>
            </a:pPr>
            <a:r>
              <a:rPr lang="en-US" sz="1800" b="1" u="sng">
                <a:solidFill>
                  <a:srgbClr val="0563C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https://www.geeksforgeeks.org/generalization-specialization-and-aggregation-in-er-model/</a:t>
            </a:r>
            <a:endParaRPr sz="1800" b="1" u="sng">
              <a:solidFill>
                <a:srgbClr val="0563C1"/>
              </a:solidFill>
              <a:latin typeface="Times New Roman"/>
              <a:ea typeface="Times New Roman"/>
              <a:cs typeface="Times New Roman"/>
              <a:sym typeface="Times New Roman"/>
            </a:endParaRPr>
          </a:p>
          <a:p>
            <a:pPr marL="0" lvl="0" indent="0" algn="l" rtl="0">
              <a:spcBef>
                <a:spcPts val="1000"/>
              </a:spcBef>
              <a:spcAft>
                <a:spcPts val="0"/>
              </a:spcAft>
              <a:buSzPts val="1440"/>
              <a:buFont typeface="Noto Sans Symbols"/>
              <a:buNone/>
            </a:pPr>
            <a:r>
              <a:rPr lang="en-US" sz="1800" b="1" u="sng">
                <a:solidFill>
                  <a:srgbClr val="0563C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https://www.guru99.com/relational-data-model-dbms.html</a:t>
            </a:r>
            <a:endParaRPr sz="1800">
              <a:latin typeface="Calibri"/>
              <a:ea typeface="Calibri"/>
              <a:cs typeface="Calibri"/>
              <a:sym typeface="Calibri"/>
            </a:endParaRPr>
          </a:p>
          <a:p>
            <a:pPr marL="0" lvl="0" indent="0" algn="l" rtl="0">
              <a:spcBef>
                <a:spcPts val="1000"/>
              </a:spcBef>
              <a:spcAft>
                <a:spcPts val="0"/>
              </a:spcAft>
              <a:buSzPts val="1440"/>
              <a:buFont typeface="Noto Sans Symbols"/>
              <a:buNone/>
            </a:pPr>
            <a:r>
              <a:rPr lang="en-US" sz="1800" b="1" u="sng">
                <a:solidFill>
                  <a:srgbClr val="0563C1"/>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https://www.tutorialspoint.com/dbms/relational_algebra.htm</a:t>
            </a:r>
            <a:endParaRPr sz="1800">
              <a:latin typeface="Calibri"/>
              <a:ea typeface="Calibri"/>
              <a:cs typeface="Calibri"/>
              <a:sym typeface="Calibri"/>
            </a:endParaRPr>
          </a:p>
          <a:p>
            <a:pPr marL="0" lvl="0" indent="0" algn="l" rtl="0">
              <a:spcBef>
                <a:spcPts val="1000"/>
              </a:spcBef>
              <a:spcAft>
                <a:spcPts val="0"/>
              </a:spcAft>
              <a:buSzPts val="1440"/>
              <a:buFont typeface="Noto Sans Symbols"/>
              <a:buNone/>
            </a:pPr>
            <a:endParaRPr sz="1800">
              <a:solidFill>
                <a:schemeClr val="dk1"/>
              </a:solidFill>
              <a:latin typeface="Arial"/>
              <a:ea typeface="Arial"/>
              <a:cs typeface="Arial"/>
              <a:sym typeface="Arial"/>
            </a:endParaRPr>
          </a:p>
        </p:txBody>
      </p:sp>
      <p:sp>
        <p:nvSpPr>
          <p:cNvPr id="869" name="Google Shape;869;p51"/>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alibri"/>
                <a:ea typeface="Calibri"/>
                <a:cs typeface="Calibri"/>
                <a:sym typeface="Calibri"/>
              </a:rPr>
              <a:t>51</a:t>
            </a:fld>
            <a:endParaRPr sz="2800">
              <a:solidFill>
                <a:schemeClr val="lt1"/>
              </a:solidFill>
              <a:latin typeface="Calibri"/>
              <a:ea typeface="Calibri"/>
              <a:cs typeface="Calibri"/>
              <a:sym typeface="Calibri"/>
            </a:endParaRPr>
          </a:p>
        </p:txBody>
      </p:sp>
      <p:pic>
        <p:nvPicPr>
          <p:cNvPr id="870" name="Google Shape;870;p51" descr="C:\Users\Mahesh Kumar Jha\Downloads\CMRIT NEW LOGO-01.png"/>
          <p:cNvPicPr preferRelativeResize="0"/>
          <p:nvPr/>
        </p:nvPicPr>
        <p:blipFill rotWithShape="1">
          <a:blip r:embed="rId7">
            <a:alphaModFix/>
          </a:blip>
          <a:srcRect l="10242" t="16174" r="4217"/>
          <a:stretch/>
        </p:blipFill>
        <p:spPr>
          <a:xfrm>
            <a:off x="530225" y="606425"/>
            <a:ext cx="1744663" cy="12223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52"/>
          <p:cNvGrpSpPr/>
          <p:nvPr/>
        </p:nvGrpSpPr>
        <p:grpSpPr>
          <a:xfrm>
            <a:off x="1016000" y="2438400"/>
            <a:ext cx="10261600" cy="1676400"/>
            <a:chOff x="838200" y="2590800"/>
            <a:chExt cx="7696200" cy="1676400"/>
          </a:xfrm>
        </p:grpSpPr>
        <p:sp>
          <p:nvSpPr>
            <p:cNvPr id="876" name="Google Shape;876;p52"/>
            <p:cNvSpPr/>
            <p:nvPr/>
          </p:nvSpPr>
          <p:spPr>
            <a:xfrm>
              <a:off x="838200" y="2590800"/>
              <a:ext cx="7696200" cy="1676400"/>
            </a:xfrm>
            <a:prstGeom prst="ribbon2">
              <a:avLst>
                <a:gd name="adj1" fmla="val 16667"/>
                <a:gd name="adj2" fmla="val 50000"/>
              </a:avLst>
            </a:prstGeom>
            <a:gradFill>
              <a:gsLst>
                <a:gs pos="0">
                  <a:srgbClr val="ECF4DB"/>
                </a:gs>
                <a:gs pos="100000">
                  <a:srgbClr val="BFDD74"/>
                </a:gs>
              </a:gsLst>
              <a:lin ang="5400000" scaled="0"/>
            </a:grad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77" name="Google Shape;877;p52"/>
            <p:cNvSpPr/>
            <p:nvPr/>
          </p:nvSpPr>
          <p:spPr>
            <a:xfrm>
              <a:off x="3597423" y="2743200"/>
              <a:ext cx="238214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dk1"/>
                  </a:solidFill>
                  <a:latin typeface="Kaushan Script"/>
                  <a:ea typeface="Kaushan Script"/>
                  <a:cs typeface="Kaushan Script"/>
                  <a:sym typeface="Kaushan Script"/>
                </a:rPr>
                <a:t>Thank You</a:t>
              </a:r>
              <a:endParaRPr/>
            </a:p>
          </p:txBody>
        </p:sp>
      </p:grpSp>
      <p:sp>
        <p:nvSpPr>
          <p:cNvPr id="878" name="Google Shape;878;p52"/>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alibri"/>
                <a:ea typeface="Calibri"/>
                <a:cs typeface="Calibri"/>
                <a:sym typeface="Calibri"/>
              </a:rPr>
              <a:t>52</a:t>
            </a:fld>
            <a:endParaRPr sz="2800">
              <a:solidFill>
                <a:schemeClr val="lt1"/>
              </a:solidFill>
              <a:latin typeface="Calibri"/>
              <a:ea typeface="Calibri"/>
              <a:cs typeface="Calibri"/>
              <a:sym typeface="Calibri"/>
            </a:endParaRPr>
          </a:p>
        </p:txBody>
      </p:sp>
      <p:pic>
        <p:nvPicPr>
          <p:cNvPr id="879" name="Google Shape;879;p52" descr="C:\Users\Mahesh Kumar Jha\Downloads\CMRIT NEW LOGO-01.png"/>
          <p:cNvPicPr preferRelativeResize="0"/>
          <p:nvPr/>
        </p:nvPicPr>
        <p:blipFill rotWithShape="1">
          <a:blip r:embed="rId3">
            <a:alphaModFix/>
          </a:blip>
          <a:srcRect l="10242" t="16174" r="4217"/>
          <a:stretch/>
        </p:blipFill>
        <p:spPr>
          <a:xfrm>
            <a:off x="530225" y="574341"/>
            <a:ext cx="1744663" cy="1222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6"/>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entury Gothic"/>
                <a:ea typeface="Century Gothic"/>
                <a:cs typeface="Century Gothic"/>
                <a:sym typeface="Century Gothic"/>
              </a:rPr>
              <a:t>6</a:t>
            </a:fld>
            <a:endParaRPr sz="2800">
              <a:solidFill>
                <a:schemeClr val="lt1"/>
              </a:solidFill>
              <a:latin typeface="Century Gothic"/>
              <a:ea typeface="Century Gothic"/>
              <a:cs typeface="Century Gothic"/>
              <a:sym typeface="Century Gothic"/>
            </a:endParaRPr>
          </a:p>
        </p:txBody>
      </p:sp>
      <p:sp>
        <p:nvSpPr>
          <p:cNvPr id="304" name="Google Shape;304;p6"/>
          <p:cNvSpPr txBox="1"/>
          <p:nvPr/>
        </p:nvSpPr>
        <p:spPr>
          <a:xfrm>
            <a:off x="369857" y="2207954"/>
            <a:ext cx="480391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Support of multiple views of the data</a:t>
            </a:r>
            <a:endParaRPr/>
          </a:p>
        </p:txBody>
      </p:sp>
      <p:pic>
        <p:nvPicPr>
          <p:cNvPr id="305" name="Google Shape;305;p6" descr="C:\Users\Mahesh Kumar Jha\Downloads\CMRIT NEW LOGO-01.png"/>
          <p:cNvPicPr preferRelativeResize="0"/>
          <p:nvPr/>
        </p:nvPicPr>
        <p:blipFill rotWithShape="1">
          <a:blip r:embed="rId3">
            <a:alphaModFix/>
          </a:blip>
          <a:srcRect l="10242" t="16174" r="4217"/>
          <a:stretch/>
        </p:blipFill>
        <p:spPr>
          <a:xfrm>
            <a:off x="530225" y="606425"/>
            <a:ext cx="1744663" cy="1222375"/>
          </a:xfrm>
          <a:prstGeom prst="rect">
            <a:avLst/>
          </a:prstGeom>
          <a:noFill/>
          <a:ln>
            <a:noFill/>
          </a:ln>
        </p:spPr>
      </p:pic>
      <p:sp>
        <p:nvSpPr>
          <p:cNvPr id="306" name="Google Shape;306;p6"/>
          <p:cNvSpPr txBox="1"/>
          <p:nvPr/>
        </p:nvSpPr>
        <p:spPr>
          <a:xfrm>
            <a:off x="530225" y="2774211"/>
            <a:ext cx="11363739" cy="212365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Arial"/>
              <a:buChar char="•"/>
            </a:pPr>
            <a:r>
              <a:rPr lang="en-US" sz="2200" b="0" i="0" u="none" strike="noStrike">
                <a:solidFill>
                  <a:schemeClr val="dk1"/>
                </a:solidFill>
                <a:latin typeface="Times New Roman"/>
                <a:ea typeface="Times New Roman"/>
                <a:cs typeface="Times New Roman"/>
                <a:sym typeface="Times New Roman"/>
              </a:rPr>
              <a:t>A database typically has many types of users, each of whom may require a different perspective or </a:t>
            </a:r>
            <a:r>
              <a:rPr lang="en-US" sz="2200" b="1" i="0" u="none" strike="noStrike">
                <a:solidFill>
                  <a:schemeClr val="dk1"/>
                </a:solidFill>
                <a:latin typeface="Times New Roman"/>
                <a:ea typeface="Times New Roman"/>
                <a:cs typeface="Times New Roman"/>
                <a:sym typeface="Times New Roman"/>
              </a:rPr>
              <a:t>view </a:t>
            </a:r>
            <a:r>
              <a:rPr lang="en-US" sz="2200" b="0" i="0" u="none" strike="noStrike">
                <a:solidFill>
                  <a:schemeClr val="dk1"/>
                </a:solidFill>
                <a:latin typeface="Times New Roman"/>
                <a:ea typeface="Times New Roman"/>
                <a:cs typeface="Times New Roman"/>
                <a:sym typeface="Times New Roman"/>
              </a:rPr>
              <a:t>of the database.</a:t>
            </a:r>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A view may be a subset of the database or it may contain virtual data that is derived from the database files but is not explicitly stored.</a:t>
            </a:r>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A multiuser DBMS whose users have a variety of distinct applications must provide facilities for defining multiple views</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7"/>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alibri"/>
                <a:ea typeface="Calibri"/>
                <a:cs typeface="Calibri"/>
                <a:sym typeface="Calibri"/>
              </a:rPr>
              <a:t>7</a:t>
            </a:fld>
            <a:endParaRPr sz="2800">
              <a:solidFill>
                <a:schemeClr val="lt1"/>
              </a:solidFill>
              <a:latin typeface="Calibri"/>
              <a:ea typeface="Calibri"/>
              <a:cs typeface="Calibri"/>
              <a:sym typeface="Calibri"/>
            </a:endParaRPr>
          </a:p>
        </p:txBody>
      </p:sp>
      <p:pic>
        <p:nvPicPr>
          <p:cNvPr id="312" name="Google Shape;312;p7" descr="C:\Users\Mahesh Kumar Jha\Downloads\CMRIT NEW LOGO-01.png"/>
          <p:cNvPicPr preferRelativeResize="0"/>
          <p:nvPr/>
        </p:nvPicPr>
        <p:blipFill rotWithShape="1">
          <a:blip r:embed="rId3">
            <a:alphaModFix/>
          </a:blip>
          <a:srcRect l="10242" t="16174" r="4217"/>
          <a:stretch/>
        </p:blipFill>
        <p:spPr>
          <a:xfrm>
            <a:off x="530225" y="606425"/>
            <a:ext cx="1744663" cy="1222375"/>
          </a:xfrm>
          <a:prstGeom prst="rect">
            <a:avLst/>
          </a:prstGeom>
          <a:noFill/>
          <a:ln>
            <a:noFill/>
          </a:ln>
        </p:spPr>
      </p:pic>
      <p:sp>
        <p:nvSpPr>
          <p:cNvPr id="313" name="Google Shape;313;p7"/>
          <p:cNvSpPr txBox="1"/>
          <p:nvPr/>
        </p:nvSpPr>
        <p:spPr>
          <a:xfrm>
            <a:off x="207818" y="2173165"/>
            <a:ext cx="8554279"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Sharing of Data and Multiuser Transaction Processing</a:t>
            </a:r>
            <a:endParaRPr sz="2200">
              <a:solidFill>
                <a:schemeClr val="dk1"/>
              </a:solidFill>
              <a:latin typeface="Times New Roman"/>
              <a:ea typeface="Times New Roman"/>
              <a:cs typeface="Times New Roman"/>
              <a:sym typeface="Times New Roman"/>
            </a:endParaRPr>
          </a:p>
        </p:txBody>
      </p:sp>
      <p:sp>
        <p:nvSpPr>
          <p:cNvPr id="314" name="Google Shape;314;p7"/>
          <p:cNvSpPr txBox="1"/>
          <p:nvPr/>
        </p:nvSpPr>
        <p:spPr>
          <a:xfrm>
            <a:off x="665620" y="2548632"/>
            <a:ext cx="11688418" cy="144655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This is essential if data for multiple applications is to be integrated and maintained in a single database.</a:t>
            </a:r>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 The DBMS must include concurrency control software to ensure that several users trying to update the same data</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8"/>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entury Gothic"/>
                <a:ea typeface="Century Gothic"/>
                <a:cs typeface="Century Gothic"/>
                <a:sym typeface="Century Gothic"/>
              </a:rPr>
              <a:t>8</a:t>
            </a:fld>
            <a:endParaRPr sz="2800" dirty="0">
              <a:solidFill>
                <a:schemeClr val="lt1"/>
              </a:solidFill>
              <a:latin typeface="Century Gothic"/>
              <a:ea typeface="Century Gothic"/>
              <a:cs typeface="Century Gothic"/>
              <a:sym typeface="Century Gothic"/>
            </a:endParaRPr>
          </a:p>
        </p:txBody>
      </p:sp>
      <p:pic>
        <p:nvPicPr>
          <p:cNvPr id="321" name="Google Shape;321;p8" descr="C:\Users\Mahesh Kumar Jha\Downloads\CMRIT NEW LOGO-01.png"/>
          <p:cNvPicPr preferRelativeResize="0"/>
          <p:nvPr/>
        </p:nvPicPr>
        <p:blipFill rotWithShape="1">
          <a:blip r:embed="rId3">
            <a:alphaModFix/>
          </a:blip>
          <a:srcRect l="10242" t="16174" r="4217"/>
          <a:stretch/>
        </p:blipFill>
        <p:spPr>
          <a:xfrm>
            <a:off x="622300" y="606425"/>
            <a:ext cx="1744663" cy="1222375"/>
          </a:xfrm>
          <a:prstGeom prst="rect">
            <a:avLst/>
          </a:prstGeom>
          <a:noFill/>
          <a:ln>
            <a:noFill/>
          </a:ln>
        </p:spPr>
      </p:pic>
      <p:sp>
        <p:nvSpPr>
          <p:cNvPr id="322" name="Google Shape;322;p8"/>
          <p:cNvSpPr txBox="1"/>
          <p:nvPr/>
        </p:nvSpPr>
        <p:spPr>
          <a:xfrm>
            <a:off x="2496302" y="1063625"/>
            <a:ext cx="634289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chemeClr val="dk1"/>
                </a:solidFill>
                <a:latin typeface="Times New Roman"/>
                <a:ea typeface="Times New Roman"/>
                <a:cs typeface="Times New Roman"/>
                <a:sym typeface="Times New Roman"/>
              </a:rPr>
              <a:t>Advantages of Using the DBMS Approach</a:t>
            </a:r>
            <a:endParaRPr sz="2400">
              <a:solidFill>
                <a:schemeClr val="dk1"/>
              </a:solidFill>
              <a:latin typeface="Times New Roman"/>
              <a:ea typeface="Times New Roman"/>
              <a:cs typeface="Times New Roman"/>
              <a:sym typeface="Times New Roman"/>
            </a:endParaRPr>
          </a:p>
        </p:txBody>
      </p:sp>
      <p:sp>
        <p:nvSpPr>
          <p:cNvPr id="323" name="Google Shape;323;p8"/>
          <p:cNvSpPr txBox="1"/>
          <p:nvPr/>
        </p:nvSpPr>
        <p:spPr>
          <a:xfrm>
            <a:off x="308113" y="2029050"/>
            <a:ext cx="11575774"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Controlling Redundancy</a:t>
            </a:r>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Storing same data multiple times can be avoided</a:t>
            </a:r>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Second, storage space is wasted when the same data is stored repeatedly, and this problem may be serious for large databases</a:t>
            </a:r>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Third, files that represent the same data may become inconsistent.</a:t>
            </a:r>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In the database approach, the views of different user groups are integrated during database design</a:t>
            </a:r>
            <a:endParaRPr sz="2200">
              <a:solidFill>
                <a:schemeClr val="dk1"/>
              </a:solidFill>
              <a:latin typeface="Times New Roman"/>
              <a:ea typeface="Times New Roman"/>
              <a:cs typeface="Times New Roman"/>
              <a:sym typeface="Times New Roman"/>
            </a:endParaRPr>
          </a:p>
        </p:txBody>
      </p:sp>
      <p:sp>
        <p:nvSpPr>
          <p:cNvPr id="324" name="Google Shape;324;p8"/>
          <p:cNvSpPr txBox="1"/>
          <p:nvPr/>
        </p:nvSpPr>
        <p:spPr>
          <a:xfrm>
            <a:off x="293128" y="4656468"/>
            <a:ext cx="11575774" cy="212365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Arial"/>
              <a:buChar char="•"/>
            </a:pPr>
            <a:r>
              <a:rPr lang="en-US" sz="2200" b="0" i="0" u="none" strike="noStrike" dirty="0">
                <a:solidFill>
                  <a:schemeClr val="dk1"/>
                </a:solidFill>
                <a:latin typeface="Times New Roman"/>
                <a:ea typeface="Times New Roman"/>
                <a:cs typeface="Times New Roman"/>
                <a:sym typeface="Times New Roman"/>
              </a:rPr>
              <a:t>When multiple users share a large database, it is likely that most users will not be authorized to access all information in the database.</a:t>
            </a:r>
            <a:endParaRPr dirty="0"/>
          </a:p>
          <a:p>
            <a:pPr marL="342900" marR="0" lvl="0" indent="-342900" algn="l" rtl="0">
              <a:spcBef>
                <a:spcPts val="0"/>
              </a:spcBef>
              <a:spcAft>
                <a:spcPts val="0"/>
              </a:spcAft>
              <a:buClr>
                <a:schemeClr val="dk1"/>
              </a:buClr>
              <a:buSzPts val="2200"/>
              <a:buFont typeface="Arial"/>
              <a:buChar char="•"/>
            </a:pPr>
            <a:r>
              <a:rPr lang="en-US" sz="2200" dirty="0">
                <a:solidFill>
                  <a:schemeClr val="dk1"/>
                </a:solidFill>
                <a:latin typeface="Times New Roman"/>
                <a:ea typeface="Times New Roman"/>
                <a:cs typeface="Times New Roman"/>
                <a:sym typeface="Times New Roman"/>
              </a:rPr>
              <a:t>For example, financial data such as salaries and bonuses is often considered confidential, and only authorized persons are allowed to access such data.</a:t>
            </a:r>
            <a:endParaRPr dirty="0"/>
          </a:p>
          <a:p>
            <a:pPr marL="342900" marR="0" lvl="0" indent="-342900" algn="l" rtl="0">
              <a:spcBef>
                <a:spcPts val="0"/>
              </a:spcBef>
              <a:spcAft>
                <a:spcPts val="0"/>
              </a:spcAft>
              <a:buClr>
                <a:schemeClr val="dk1"/>
              </a:buClr>
              <a:buSzPts val="2200"/>
              <a:buFont typeface="Arial"/>
              <a:buChar char="•"/>
            </a:pPr>
            <a:r>
              <a:rPr lang="en-US" sz="2200" dirty="0">
                <a:solidFill>
                  <a:schemeClr val="dk1"/>
                </a:solidFill>
                <a:latin typeface="Times New Roman"/>
                <a:ea typeface="Times New Roman"/>
                <a:cs typeface="Times New Roman"/>
                <a:sym typeface="Times New Roman"/>
              </a:rPr>
              <a:t>A DBMS should provide a security and authorization subsystem, which the DBA uses to create</a:t>
            </a:r>
            <a:endParaRPr dirty="0"/>
          </a:p>
          <a:p>
            <a:pPr marL="342900" marR="0" lvl="0" indent="-342900" algn="l" rtl="0">
              <a:spcBef>
                <a:spcPts val="0"/>
              </a:spcBef>
              <a:spcAft>
                <a:spcPts val="0"/>
              </a:spcAft>
              <a:buClr>
                <a:schemeClr val="dk1"/>
              </a:buClr>
              <a:buSzPts val="2200"/>
              <a:buFont typeface="Arial"/>
              <a:buChar char="•"/>
            </a:pPr>
            <a:r>
              <a:rPr lang="en-US" sz="2200" dirty="0">
                <a:solidFill>
                  <a:schemeClr val="dk1"/>
                </a:solidFill>
                <a:latin typeface="Times New Roman"/>
                <a:ea typeface="Times New Roman"/>
                <a:cs typeface="Times New Roman"/>
                <a:sym typeface="Times New Roman"/>
              </a:rPr>
              <a:t>accounts and to specify account restrictions.</a:t>
            </a:r>
            <a:endParaRPr sz="2200" dirty="0">
              <a:solidFill>
                <a:schemeClr val="dk1"/>
              </a:solidFill>
              <a:latin typeface="Times New Roman"/>
              <a:ea typeface="Times New Roman"/>
              <a:cs typeface="Times New Roman"/>
              <a:sym typeface="Times New Roman"/>
            </a:endParaRPr>
          </a:p>
        </p:txBody>
      </p:sp>
      <p:sp>
        <p:nvSpPr>
          <p:cNvPr id="325" name="Google Shape;325;p8"/>
          <p:cNvSpPr txBox="1"/>
          <p:nvPr/>
        </p:nvSpPr>
        <p:spPr>
          <a:xfrm>
            <a:off x="293128" y="4225581"/>
            <a:ext cx="440634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Restricting Unauthorized Access</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9"/>
          <p:cNvSpPr txBox="1">
            <a:spLocks noGrp="1"/>
          </p:cNvSpPr>
          <p:nvPr>
            <p:ph type="sldNum" idx="12"/>
          </p:nvPr>
        </p:nvSpPr>
        <p:spPr>
          <a:xfrm>
            <a:off x="10352088"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Noto Sans Symbols"/>
              <a:buNone/>
            </a:pPr>
            <a:fld id="{00000000-1234-1234-1234-123412341234}" type="slidenum">
              <a:rPr lang="en-US" sz="2800">
                <a:solidFill>
                  <a:schemeClr val="lt1"/>
                </a:solidFill>
                <a:latin typeface="Century Gothic"/>
                <a:ea typeface="Century Gothic"/>
                <a:cs typeface="Century Gothic"/>
                <a:sym typeface="Century Gothic"/>
              </a:rPr>
              <a:t>9</a:t>
            </a:fld>
            <a:endParaRPr sz="2800">
              <a:solidFill>
                <a:schemeClr val="lt1"/>
              </a:solidFill>
              <a:latin typeface="Century Gothic"/>
              <a:ea typeface="Century Gothic"/>
              <a:cs typeface="Century Gothic"/>
              <a:sym typeface="Century Gothic"/>
            </a:endParaRPr>
          </a:p>
        </p:txBody>
      </p:sp>
      <p:pic>
        <p:nvPicPr>
          <p:cNvPr id="332" name="Google Shape;332;p9" descr="C:\Users\Mahesh Kumar Jha\Downloads\CMRIT NEW LOGO-01.png"/>
          <p:cNvPicPr preferRelativeResize="0"/>
          <p:nvPr/>
        </p:nvPicPr>
        <p:blipFill rotWithShape="1">
          <a:blip r:embed="rId3">
            <a:alphaModFix/>
          </a:blip>
          <a:srcRect l="10242" t="16174" r="4217"/>
          <a:stretch/>
        </p:blipFill>
        <p:spPr>
          <a:xfrm>
            <a:off x="622300" y="606425"/>
            <a:ext cx="1744663" cy="1222375"/>
          </a:xfrm>
          <a:prstGeom prst="rect">
            <a:avLst/>
          </a:prstGeom>
          <a:noFill/>
          <a:ln>
            <a:noFill/>
          </a:ln>
        </p:spPr>
      </p:pic>
      <p:sp>
        <p:nvSpPr>
          <p:cNvPr id="333" name="Google Shape;333;p9"/>
          <p:cNvSpPr txBox="1"/>
          <p:nvPr/>
        </p:nvSpPr>
        <p:spPr>
          <a:xfrm>
            <a:off x="117762" y="2223012"/>
            <a:ext cx="704021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Providing Persistent Storage for Program Objects</a:t>
            </a:r>
            <a:endParaRPr sz="2200">
              <a:solidFill>
                <a:schemeClr val="dk1"/>
              </a:solidFill>
              <a:latin typeface="Times New Roman"/>
              <a:ea typeface="Times New Roman"/>
              <a:cs typeface="Times New Roman"/>
              <a:sym typeface="Times New Roman"/>
            </a:endParaRPr>
          </a:p>
        </p:txBody>
      </p:sp>
      <p:sp>
        <p:nvSpPr>
          <p:cNvPr id="334" name="Google Shape;334;p9"/>
          <p:cNvSpPr txBox="1"/>
          <p:nvPr/>
        </p:nvSpPr>
        <p:spPr>
          <a:xfrm>
            <a:off x="117762" y="2643219"/>
            <a:ext cx="11363739" cy="76944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Arial"/>
              <a:buChar char="•"/>
            </a:pPr>
            <a:r>
              <a:rPr lang="en-US" sz="2200" b="0" i="0" u="none" strike="noStrike">
                <a:solidFill>
                  <a:schemeClr val="dk1"/>
                </a:solidFill>
                <a:latin typeface="Times New Roman"/>
                <a:ea typeface="Times New Roman"/>
                <a:cs typeface="Times New Roman"/>
                <a:sym typeface="Times New Roman"/>
              </a:rPr>
              <a:t>Databases can be used to provide </a:t>
            </a:r>
            <a:r>
              <a:rPr lang="en-US" sz="2200" b="1" i="0" u="none" strike="noStrike">
                <a:solidFill>
                  <a:schemeClr val="dk1"/>
                </a:solidFill>
                <a:latin typeface="Times New Roman"/>
                <a:ea typeface="Times New Roman"/>
                <a:cs typeface="Times New Roman"/>
                <a:sym typeface="Times New Roman"/>
              </a:rPr>
              <a:t>persistent storage </a:t>
            </a:r>
            <a:r>
              <a:rPr lang="en-US" sz="2200" b="0" i="0" u="none" strike="noStrike">
                <a:solidFill>
                  <a:schemeClr val="dk1"/>
                </a:solidFill>
                <a:latin typeface="Times New Roman"/>
                <a:ea typeface="Times New Roman"/>
                <a:cs typeface="Times New Roman"/>
                <a:sym typeface="Times New Roman"/>
              </a:rPr>
              <a:t>for program objects and data structures. This is one of the main reasons for </a:t>
            </a:r>
            <a:r>
              <a:rPr lang="en-US" sz="2200" b="1" i="0" u="none" strike="noStrike">
                <a:solidFill>
                  <a:schemeClr val="dk1"/>
                </a:solidFill>
                <a:latin typeface="Times New Roman"/>
                <a:ea typeface="Times New Roman"/>
                <a:cs typeface="Times New Roman"/>
                <a:sym typeface="Times New Roman"/>
              </a:rPr>
              <a:t>object-oriented database systems</a:t>
            </a:r>
            <a:endParaRPr sz="2200">
              <a:solidFill>
                <a:schemeClr val="dk1"/>
              </a:solidFill>
              <a:latin typeface="Times New Roman"/>
              <a:ea typeface="Times New Roman"/>
              <a:cs typeface="Times New Roman"/>
              <a:sym typeface="Times New Roman"/>
            </a:endParaRPr>
          </a:p>
        </p:txBody>
      </p:sp>
      <p:sp>
        <p:nvSpPr>
          <p:cNvPr id="335" name="Google Shape;335;p9"/>
          <p:cNvSpPr txBox="1"/>
          <p:nvPr/>
        </p:nvSpPr>
        <p:spPr>
          <a:xfrm>
            <a:off x="48522" y="3617423"/>
            <a:ext cx="1030356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a:solidFill>
                  <a:schemeClr val="dk1"/>
                </a:solidFill>
                <a:latin typeface="Times New Roman"/>
                <a:ea typeface="Times New Roman"/>
                <a:cs typeface="Times New Roman"/>
                <a:sym typeface="Times New Roman"/>
              </a:rPr>
              <a:t>Providing Storage Structures and Search Techniques for Efficient Query Processing</a:t>
            </a:r>
            <a:endParaRPr sz="2200">
              <a:solidFill>
                <a:schemeClr val="dk1"/>
              </a:solidFill>
              <a:latin typeface="Times New Roman"/>
              <a:ea typeface="Times New Roman"/>
              <a:cs typeface="Times New Roman"/>
              <a:sym typeface="Times New Roman"/>
            </a:endParaRPr>
          </a:p>
        </p:txBody>
      </p:sp>
      <p:sp>
        <p:nvSpPr>
          <p:cNvPr id="336" name="Google Shape;336;p9"/>
          <p:cNvSpPr txBox="1"/>
          <p:nvPr/>
        </p:nvSpPr>
        <p:spPr>
          <a:xfrm>
            <a:off x="117762" y="4099702"/>
            <a:ext cx="11483010" cy="178510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Arial"/>
              <a:buChar char="•"/>
            </a:pPr>
            <a:r>
              <a:rPr lang="en-US" sz="2200" b="0" i="0" u="none" strike="noStrike">
                <a:solidFill>
                  <a:schemeClr val="dk1"/>
                </a:solidFill>
                <a:latin typeface="Times New Roman"/>
                <a:ea typeface="Times New Roman"/>
                <a:cs typeface="Times New Roman"/>
                <a:sym typeface="Times New Roman"/>
              </a:rPr>
              <a:t>Database systems must provide capabilities for </a:t>
            </a:r>
            <a:r>
              <a:rPr lang="en-US" sz="2200" b="0" i="1" u="none" strike="noStrike">
                <a:solidFill>
                  <a:schemeClr val="dk1"/>
                </a:solidFill>
                <a:latin typeface="Times New Roman"/>
                <a:ea typeface="Times New Roman"/>
                <a:cs typeface="Times New Roman"/>
                <a:sym typeface="Times New Roman"/>
              </a:rPr>
              <a:t>efficiently executing queries and updates. </a:t>
            </a:r>
            <a:r>
              <a:rPr lang="en-US" sz="2200" b="0" i="0" u="none" strike="noStrike">
                <a:solidFill>
                  <a:schemeClr val="dk1"/>
                </a:solidFill>
                <a:latin typeface="Times New Roman"/>
                <a:ea typeface="Times New Roman"/>
                <a:cs typeface="Times New Roman"/>
                <a:sym typeface="Times New Roman"/>
              </a:rPr>
              <a:t>Because the database is typically stored on disk, the DBMS must provide specialized data structures and search techniques to speed up disk search for the desired records.</a:t>
            </a:r>
            <a:endParaRPr/>
          </a:p>
          <a:p>
            <a:pPr marL="342900" marR="0" lvl="0" indent="-342900" algn="l" rtl="0">
              <a:spcBef>
                <a:spcPts val="0"/>
              </a:spcBef>
              <a:spcAft>
                <a:spcPts val="0"/>
              </a:spcAft>
              <a:buClr>
                <a:schemeClr val="dk1"/>
              </a:buClr>
              <a:buSzPts val="2200"/>
              <a:buFont typeface="Arial"/>
              <a:buChar char="•"/>
            </a:pPr>
            <a:r>
              <a:rPr lang="en-US" sz="2200">
                <a:solidFill>
                  <a:schemeClr val="dk1"/>
                </a:solidFill>
                <a:latin typeface="Times New Roman"/>
                <a:ea typeface="Times New Roman"/>
                <a:cs typeface="Times New Roman"/>
                <a:sym typeface="Times New Roman"/>
              </a:rPr>
              <a:t>The query processing and optimization module of the DBMS is responsible for choosing an efficient query execution plan for each query based on the existing storage structures.</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3828</Words>
  <Application>Microsoft Office PowerPoint</Application>
  <PresentationFormat>Widescreen</PresentationFormat>
  <Paragraphs>462</Paragraphs>
  <Slides>52</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Century Gothic</vt:lpstr>
      <vt:lpstr>Times New Roman</vt:lpstr>
      <vt:lpstr>Calibri</vt:lpstr>
      <vt:lpstr>Noto Sans Symbols</vt:lpstr>
      <vt:lpstr>EB Garamond</vt:lpstr>
      <vt:lpstr>Kaushan Script</vt:lpstr>
      <vt:lpstr>Ion Boardroom</vt:lpstr>
      <vt:lpstr>               </vt:lpstr>
      <vt:lpstr>DBMS - Module 1</vt:lpstr>
      <vt:lpstr>Introduction</vt:lpstr>
      <vt:lpstr>Characteristics of the Database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 books and Reference books</vt:lpstr>
      <vt:lpstr>Some useful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Windows User</dc:creator>
  <cp:lastModifiedBy>Abdul Kather S</cp:lastModifiedBy>
  <cp:revision>2</cp:revision>
  <dcterms:created xsi:type="dcterms:W3CDTF">2017-08-03T09:47:51Z</dcterms:created>
  <dcterms:modified xsi:type="dcterms:W3CDTF">2026-02-18T07:41:31Z</dcterms:modified>
</cp:coreProperties>
</file>